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3"/>
  </p:notesMasterIdLst>
  <p:sldIdLst>
    <p:sldId id="256" r:id="rId2"/>
    <p:sldId id="442" r:id="rId3"/>
    <p:sldId id="649" r:id="rId4"/>
    <p:sldId id="375" r:id="rId5"/>
    <p:sldId id="351" r:id="rId6"/>
    <p:sldId id="352" r:id="rId7"/>
    <p:sldId id="353" r:id="rId8"/>
    <p:sldId id="354" r:id="rId9"/>
    <p:sldId id="355" r:id="rId10"/>
    <p:sldId id="356" r:id="rId11"/>
    <p:sldId id="357" r:id="rId12"/>
    <p:sldId id="358" r:id="rId13"/>
    <p:sldId id="359" r:id="rId14"/>
    <p:sldId id="291" r:id="rId15"/>
    <p:sldId id="270" r:id="rId16"/>
    <p:sldId id="271" r:id="rId17"/>
    <p:sldId id="300" r:id="rId18"/>
    <p:sldId id="272" r:id="rId19"/>
    <p:sldId id="301" r:id="rId20"/>
    <p:sldId id="313" r:id="rId21"/>
    <p:sldId id="327" r:id="rId22"/>
    <p:sldId id="343" r:id="rId23"/>
    <p:sldId id="344" r:id="rId24"/>
    <p:sldId id="345" r:id="rId25"/>
    <p:sldId id="360" r:id="rId26"/>
    <p:sldId id="361" r:id="rId27"/>
    <p:sldId id="346" r:id="rId28"/>
    <p:sldId id="362" r:id="rId29"/>
    <p:sldId id="363" r:id="rId30"/>
    <p:sldId id="650" r:id="rId31"/>
    <p:sldId id="328" r:id="rId32"/>
    <p:sldId id="329" r:id="rId33"/>
    <p:sldId id="330" r:id="rId34"/>
    <p:sldId id="331" r:id="rId35"/>
    <p:sldId id="502" r:id="rId36"/>
    <p:sldId id="652" r:id="rId37"/>
    <p:sldId id="651" r:id="rId38"/>
    <p:sldId id="653" r:id="rId39"/>
    <p:sldId id="655" r:id="rId40"/>
    <p:sldId id="656" r:id="rId41"/>
    <p:sldId id="658" r:id="rId42"/>
    <p:sldId id="657" r:id="rId43"/>
    <p:sldId id="659" r:id="rId44"/>
    <p:sldId id="660" r:id="rId45"/>
    <p:sldId id="661" r:id="rId46"/>
    <p:sldId id="662" r:id="rId47"/>
    <p:sldId id="663" r:id="rId48"/>
    <p:sldId id="664" r:id="rId49"/>
    <p:sldId id="665" r:id="rId50"/>
    <p:sldId id="666" r:id="rId51"/>
    <p:sldId id="667" r:id="rId52"/>
    <p:sldId id="668" r:id="rId53"/>
    <p:sldId id="669" r:id="rId54"/>
    <p:sldId id="670" r:id="rId55"/>
    <p:sldId id="671" r:id="rId56"/>
    <p:sldId id="672" r:id="rId57"/>
    <p:sldId id="673" r:id="rId58"/>
    <p:sldId id="674" r:id="rId59"/>
    <p:sldId id="675" r:id="rId60"/>
    <p:sldId id="676" r:id="rId61"/>
    <p:sldId id="677" r:id="rId62"/>
    <p:sldId id="678" r:id="rId63"/>
    <p:sldId id="679" r:id="rId64"/>
    <p:sldId id="680" r:id="rId65"/>
    <p:sldId id="681" r:id="rId66"/>
    <p:sldId id="682" r:id="rId67"/>
    <p:sldId id="683" r:id="rId68"/>
    <p:sldId id="684" r:id="rId69"/>
    <p:sldId id="685" r:id="rId70"/>
    <p:sldId id="686" r:id="rId71"/>
    <p:sldId id="687" r:id="rId72"/>
    <p:sldId id="688" r:id="rId73"/>
    <p:sldId id="689" r:id="rId74"/>
    <p:sldId id="690" r:id="rId75"/>
    <p:sldId id="691" r:id="rId76"/>
    <p:sldId id="692" r:id="rId77"/>
    <p:sldId id="693" r:id="rId78"/>
    <p:sldId id="694" r:id="rId79"/>
    <p:sldId id="695" r:id="rId80"/>
    <p:sldId id="696" r:id="rId81"/>
    <p:sldId id="697" r:id="rId82"/>
    <p:sldId id="698" r:id="rId83"/>
    <p:sldId id="699" r:id="rId84"/>
    <p:sldId id="700" r:id="rId85"/>
    <p:sldId id="701" r:id="rId86"/>
    <p:sldId id="702" r:id="rId87"/>
    <p:sldId id="703" r:id="rId88"/>
    <p:sldId id="723" r:id="rId89"/>
    <p:sldId id="704" r:id="rId90"/>
    <p:sldId id="705" r:id="rId91"/>
    <p:sldId id="706" r:id="rId92"/>
    <p:sldId id="707" r:id="rId93"/>
    <p:sldId id="708" r:id="rId94"/>
    <p:sldId id="709" r:id="rId95"/>
    <p:sldId id="710" r:id="rId96"/>
    <p:sldId id="711" r:id="rId97"/>
    <p:sldId id="712" r:id="rId98"/>
    <p:sldId id="728" r:id="rId99"/>
    <p:sldId id="714" r:id="rId100"/>
    <p:sldId id="715" r:id="rId101"/>
    <p:sldId id="718" r:id="rId102"/>
    <p:sldId id="716" r:id="rId103"/>
    <p:sldId id="717" r:id="rId104"/>
    <p:sldId id="719" r:id="rId105"/>
    <p:sldId id="720" r:id="rId106"/>
    <p:sldId id="727" r:id="rId107"/>
    <p:sldId id="721" r:id="rId108"/>
    <p:sldId id="725" r:id="rId109"/>
    <p:sldId id="722" r:id="rId110"/>
    <p:sldId id="726" r:id="rId111"/>
    <p:sldId id="285" r:id="rId1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9"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95" autoAdjust="0"/>
    <p:restoredTop sz="50512" autoAdjust="0"/>
  </p:normalViewPr>
  <p:slideViewPr>
    <p:cSldViewPr snapToGrid="0" snapToObjects="1">
      <p:cViewPr varScale="1">
        <p:scale>
          <a:sx n="102" d="100"/>
          <a:sy n="102" d="100"/>
        </p:scale>
        <p:origin x="1440" y="168"/>
      </p:cViewPr>
      <p:guideLst>
        <p:guide orient="horz" pos="2160"/>
        <p:guide pos="3840"/>
      </p:guideLst>
    </p:cSldViewPr>
  </p:slideViewPr>
  <p:notesTextViewPr>
    <p:cViewPr>
      <p:scale>
        <a:sx n="1" d="1"/>
        <a:sy n="1" d="1"/>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heme" Target="theme/theme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notesMaster" Target="notesMasters/notesMaster1.xml"/><Relationship Id="rId118" Type="http://schemas.openxmlformats.org/officeDocument/2006/relationships/tableStyles" Target="tableStyle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commentAuthors" Target="commentAuthor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13/11/2023</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dirty="0"/>
              <a:t> </a:t>
            </a:r>
            <a:r>
              <a:rPr lang="ar-LB" sz="1200" b="1" dirty="0"/>
              <a:t>الفكرة الرئيسية:</a:t>
            </a:r>
          </a:p>
          <a:p>
            <a:pPr algn="r" rtl="1"/>
            <a:r>
              <a:rPr lang="ar-LB" dirty="0">
                <a:solidFill>
                  <a:srgbClr val="24408E"/>
                </a:solidFill>
                <a:effectLst/>
                <a:latin typeface="Arial" panose="020B0604020202020204" pitchFamily="34" charset="0"/>
              </a:rPr>
              <a:t> أن يفهم الولد خطَّة الله لحياتِه، ويصدّق وعوده في الكتاب المقدَّس، ويصمِّم أن يخضع لكلمة الله وتعاليمه.</a:t>
            </a:r>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     </a:t>
            </a:r>
            <a:r>
              <a:rPr lang="ar-LB" sz="1200" b="0" kern="1200" dirty="0">
                <a:solidFill>
                  <a:schemeClr val="tx1"/>
                </a:solidFill>
                <a:effectLst/>
                <a:latin typeface="+mn-lt"/>
                <a:ea typeface="+mn-ea"/>
                <a:cs typeface="+mn-cs"/>
              </a:rPr>
              <a:t> المواد المطلوبة: </a:t>
            </a:r>
            <a:r>
              <a:rPr lang="ar-LB" sz="1200" kern="1200" dirty="0">
                <a:solidFill>
                  <a:schemeClr val="tx1"/>
                </a:solidFill>
                <a:effectLst/>
                <a:latin typeface="+mn-lt"/>
                <a:ea typeface="+mn-ea"/>
                <a:cs typeface="+mn-cs"/>
              </a:rPr>
              <a:t>فلِّين، كلمات الآية على أوراق 5</a:t>
            </a:r>
            <a:r>
              <a:rPr lang="en-US" sz="1200" kern="1200" dirty="0">
                <a:solidFill>
                  <a:schemeClr val="tx1"/>
                </a:solidFill>
                <a:effectLst/>
                <a:latin typeface="+mn-lt"/>
                <a:ea typeface="+mn-ea"/>
                <a:cs typeface="+mn-cs"/>
              </a:rPr>
              <a:t>A</a:t>
            </a:r>
          </a:p>
          <a:p>
            <a:pPr algn="r" rtl="1"/>
            <a:r>
              <a:rPr lang="ar-LB" sz="1200" kern="1200" dirty="0">
                <a:solidFill>
                  <a:schemeClr val="tx1"/>
                </a:solidFill>
                <a:effectLst/>
                <a:latin typeface="+mn-lt"/>
                <a:ea typeface="+mn-ea"/>
                <a:cs typeface="+mn-cs"/>
              </a:rPr>
              <a:t>     </a:t>
            </a:r>
          </a:p>
          <a:p>
            <a:pPr algn="r" rtl="1"/>
            <a:r>
              <a:rPr lang="ar-LB" sz="1200" kern="1200" dirty="0">
                <a:solidFill>
                  <a:schemeClr val="tx1"/>
                </a:solidFill>
                <a:effectLst/>
                <a:latin typeface="+mn-lt"/>
                <a:ea typeface="+mn-ea"/>
                <a:cs typeface="+mn-cs"/>
              </a:rPr>
              <a:t>      - بعد أن تكرِّر الآية عدَّة مراتٍ مع الأولاد،</a:t>
            </a:r>
          </a:p>
          <a:p>
            <a:pPr algn="r" rtl="1"/>
            <a:r>
              <a:rPr lang="ar-LB" sz="1200" kern="1200" dirty="0">
                <a:solidFill>
                  <a:schemeClr val="tx1"/>
                </a:solidFill>
                <a:effectLst/>
                <a:latin typeface="+mn-lt"/>
                <a:ea typeface="+mn-ea"/>
                <a:cs typeface="+mn-cs"/>
              </a:rPr>
              <a:t>      - ضع الأوراق على الطاولة بشكل مغلق. </a:t>
            </a:r>
          </a:p>
          <a:p>
            <a:pPr algn="r" rtl="1"/>
            <a:r>
              <a:rPr lang="ar-LB" sz="1200" kern="1200" dirty="0">
                <a:solidFill>
                  <a:schemeClr val="tx1"/>
                </a:solidFill>
                <a:effectLst/>
                <a:latin typeface="+mn-lt"/>
                <a:ea typeface="+mn-ea"/>
                <a:cs typeface="+mn-cs"/>
              </a:rPr>
              <a:t>      - على كلّ ولد بدوره أن يفتح كلمات الآية المتطابقة.</a:t>
            </a:r>
          </a:p>
          <a:p>
            <a:pPr algn="r" rtl="1"/>
            <a:r>
              <a:rPr lang="ar-LB" sz="1200" kern="1200" dirty="0">
                <a:solidFill>
                  <a:schemeClr val="tx1"/>
                </a:solidFill>
                <a:effectLst/>
                <a:latin typeface="+mn-lt"/>
                <a:ea typeface="+mn-ea"/>
                <a:cs typeface="+mn-cs"/>
              </a:rPr>
              <a:t>      - تستمر اللعبة حتى اكتمال الآية.</a:t>
            </a:r>
          </a:p>
          <a:p>
            <a:pPr algn="r" rtl="1"/>
            <a:r>
              <a:rPr lang="ar-LB" sz="1200" kern="1200" dirty="0">
                <a:solidFill>
                  <a:schemeClr val="tx1"/>
                </a:solidFill>
                <a:effectLst/>
                <a:latin typeface="+mn-lt"/>
                <a:ea typeface="+mn-ea"/>
                <a:cs typeface="+mn-cs"/>
              </a:rPr>
              <a:t>      - اطلب من الأولاد وضع الآية بالترتيب الصحيح وترديدها بصوت مرتفع.</a:t>
            </a:r>
          </a:p>
        </p:txBody>
      </p:sp>
      <p:sp>
        <p:nvSpPr>
          <p:cNvPr id="4" name="Slide Number Placeholder 3"/>
          <p:cNvSpPr>
            <a:spLocks noGrp="1"/>
          </p:cNvSpPr>
          <p:nvPr>
            <p:ph type="sldNum" sz="quarter" idx="5"/>
          </p:nvPr>
        </p:nvSpPr>
        <p:spPr/>
        <p:txBody>
          <a:bodyPr/>
          <a:lstStyle/>
          <a:p>
            <a:fld id="{0A31E068-D99C-E840-A98D-6E78081BD850}" type="slidenum">
              <a:rPr lang="en-LB" smtClean="0"/>
              <a:t>36</a:t>
            </a:fld>
            <a:endParaRPr lang="en-LB"/>
          </a:p>
        </p:txBody>
      </p:sp>
    </p:spTree>
    <p:extLst>
      <p:ext uri="{BB962C8B-B14F-4D97-AF65-F5344CB8AC3E}">
        <p14:creationId xmlns:p14="http://schemas.microsoft.com/office/powerpoint/2010/main" val="21001975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     </a:t>
            </a:r>
            <a:r>
              <a:rPr lang="ar-LB" sz="1200" b="0" kern="1200" dirty="0">
                <a:solidFill>
                  <a:schemeClr val="tx1"/>
                </a:solidFill>
                <a:effectLst/>
                <a:latin typeface="+mn-lt"/>
                <a:ea typeface="+mn-ea"/>
                <a:cs typeface="+mn-cs"/>
              </a:rPr>
              <a:t> المواد المطلوبة: </a:t>
            </a:r>
            <a:r>
              <a:rPr lang="ar-LB" sz="1200" kern="1200" dirty="0">
                <a:solidFill>
                  <a:schemeClr val="tx1"/>
                </a:solidFill>
                <a:effectLst/>
                <a:latin typeface="+mn-lt"/>
                <a:ea typeface="+mn-ea"/>
                <a:cs typeface="+mn-cs"/>
              </a:rPr>
              <a:t>فلِّين، كلمات الآية على أوراق 5</a:t>
            </a:r>
            <a:r>
              <a:rPr lang="en-US" sz="1200" kern="1200" dirty="0">
                <a:solidFill>
                  <a:schemeClr val="tx1"/>
                </a:solidFill>
                <a:effectLst/>
                <a:latin typeface="+mn-lt"/>
                <a:ea typeface="+mn-ea"/>
                <a:cs typeface="+mn-cs"/>
              </a:rPr>
              <a:t>A</a:t>
            </a:r>
          </a:p>
          <a:p>
            <a:pPr algn="r" rtl="1"/>
            <a:r>
              <a:rPr lang="ar-LB" sz="1200" kern="1200" dirty="0">
                <a:solidFill>
                  <a:schemeClr val="tx1"/>
                </a:solidFill>
                <a:effectLst/>
                <a:latin typeface="+mn-lt"/>
                <a:ea typeface="+mn-ea"/>
                <a:cs typeface="+mn-cs"/>
              </a:rPr>
              <a:t>     </a:t>
            </a:r>
          </a:p>
          <a:p>
            <a:pPr algn="r" rtl="1"/>
            <a:r>
              <a:rPr lang="ar-LB" sz="1200" kern="1200" dirty="0">
                <a:solidFill>
                  <a:schemeClr val="tx1"/>
                </a:solidFill>
                <a:effectLst/>
                <a:latin typeface="+mn-lt"/>
                <a:ea typeface="+mn-ea"/>
                <a:cs typeface="+mn-cs"/>
              </a:rPr>
              <a:t>      - بعد أن تكرِّر الآية عدَّة مراتٍ مع الأولاد،</a:t>
            </a:r>
          </a:p>
          <a:p>
            <a:pPr algn="r" rtl="1"/>
            <a:r>
              <a:rPr lang="ar-LB" sz="1200" kern="1200" dirty="0">
                <a:solidFill>
                  <a:schemeClr val="tx1"/>
                </a:solidFill>
                <a:effectLst/>
                <a:latin typeface="+mn-lt"/>
                <a:ea typeface="+mn-ea"/>
                <a:cs typeface="+mn-cs"/>
              </a:rPr>
              <a:t>      - ضع الأوراق على الطاولة بشكل مغلق. </a:t>
            </a:r>
          </a:p>
          <a:p>
            <a:pPr algn="r" rtl="1"/>
            <a:r>
              <a:rPr lang="ar-LB" sz="1200" kern="1200" dirty="0">
                <a:solidFill>
                  <a:schemeClr val="tx1"/>
                </a:solidFill>
                <a:effectLst/>
                <a:latin typeface="+mn-lt"/>
                <a:ea typeface="+mn-ea"/>
                <a:cs typeface="+mn-cs"/>
              </a:rPr>
              <a:t>      - على كلّ ولد بدوره أن يفتح كلمات الآية المتطابقة.</a:t>
            </a:r>
          </a:p>
          <a:p>
            <a:pPr algn="r" rtl="1"/>
            <a:r>
              <a:rPr lang="ar-LB" sz="1200" kern="1200" dirty="0">
                <a:solidFill>
                  <a:schemeClr val="tx1"/>
                </a:solidFill>
                <a:effectLst/>
                <a:latin typeface="+mn-lt"/>
                <a:ea typeface="+mn-ea"/>
                <a:cs typeface="+mn-cs"/>
              </a:rPr>
              <a:t>      - تستمر اللعبة حتى اكتمال الآية.</a:t>
            </a:r>
          </a:p>
          <a:p>
            <a:pPr algn="r" rtl="1"/>
            <a:r>
              <a:rPr lang="ar-LB" sz="1200" kern="1200" dirty="0">
                <a:solidFill>
                  <a:schemeClr val="tx1"/>
                </a:solidFill>
                <a:effectLst/>
                <a:latin typeface="+mn-lt"/>
                <a:ea typeface="+mn-ea"/>
                <a:cs typeface="+mn-cs"/>
              </a:rPr>
              <a:t>      - اطلب من الأولاد وضع الآية بالترتيب الصحيح وترديدها بصوت مرتفع.</a:t>
            </a:r>
          </a:p>
        </p:txBody>
      </p:sp>
      <p:sp>
        <p:nvSpPr>
          <p:cNvPr id="4" name="Slide Number Placeholder 3"/>
          <p:cNvSpPr>
            <a:spLocks noGrp="1"/>
          </p:cNvSpPr>
          <p:nvPr>
            <p:ph type="sldNum" sz="quarter" idx="5"/>
          </p:nvPr>
        </p:nvSpPr>
        <p:spPr/>
        <p:txBody>
          <a:bodyPr/>
          <a:lstStyle/>
          <a:p>
            <a:fld id="{0A31E068-D99C-E840-A98D-6E78081BD850}" type="slidenum">
              <a:rPr lang="en-LB" smtClean="0"/>
              <a:t>41</a:t>
            </a:fld>
            <a:endParaRPr lang="en-LB"/>
          </a:p>
        </p:txBody>
      </p:sp>
    </p:spTree>
    <p:extLst>
      <p:ext uri="{BB962C8B-B14F-4D97-AF65-F5344CB8AC3E}">
        <p14:creationId xmlns:p14="http://schemas.microsoft.com/office/powerpoint/2010/main" val="36506463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     </a:t>
            </a:r>
            <a:r>
              <a:rPr lang="ar-LB" sz="1200" b="0" kern="1200" dirty="0">
                <a:solidFill>
                  <a:schemeClr val="tx1"/>
                </a:solidFill>
                <a:effectLst/>
                <a:latin typeface="+mn-lt"/>
                <a:ea typeface="+mn-ea"/>
                <a:cs typeface="+mn-cs"/>
              </a:rPr>
              <a:t> المواد المطلوبة: </a:t>
            </a:r>
            <a:r>
              <a:rPr lang="ar-LB" sz="1200" kern="1200" dirty="0">
                <a:solidFill>
                  <a:schemeClr val="tx1"/>
                </a:solidFill>
                <a:effectLst/>
                <a:latin typeface="+mn-lt"/>
                <a:ea typeface="+mn-ea"/>
                <a:cs typeface="+mn-cs"/>
              </a:rPr>
              <a:t>فلِّين، كلمات الآية على أوراق 5</a:t>
            </a:r>
            <a:r>
              <a:rPr lang="en-US" sz="1200" kern="1200" dirty="0">
                <a:solidFill>
                  <a:schemeClr val="tx1"/>
                </a:solidFill>
                <a:effectLst/>
                <a:latin typeface="+mn-lt"/>
                <a:ea typeface="+mn-ea"/>
                <a:cs typeface="+mn-cs"/>
              </a:rPr>
              <a:t>A</a:t>
            </a:r>
          </a:p>
          <a:p>
            <a:pPr algn="r" rtl="1"/>
            <a:r>
              <a:rPr lang="ar-LB" sz="1200" kern="1200" dirty="0">
                <a:solidFill>
                  <a:schemeClr val="tx1"/>
                </a:solidFill>
                <a:effectLst/>
                <a:latin typeface="+mn-lt"/>
                <a:ea typeface="+mn-ea"/>
                <a:cs typeface="+mn-cs"/>
              </a:rPr>
              <a:t>     </a:t>
            </a:r>
          </a:p>
          <a:p>
            <a:pPr algn="r" rtl="1"/>
            <a:r>
              <a:rPr lang="ar-LB" sz="1200" kern="1200" dirty="0">
                <a:solidFill>
                  <a:schemeClr val="tx1"/>
                </a:solidFill>
                <a:effectLst/>
                <a:latin typeface="+mn-lt"/>
                <a:ea typeface="+mn-ea"/>
                <a:cs typeface="+mn-cs"/>
              </a:rPr>
              <a:t>      - بعد أن تكرِّر الآية عدَّة مراتٍ مع الأولاد،</a:t>
            </a:r>
          </a:p>
          <a:p>
            <a:pPr algn="r" rtl="1"/>
            <a:r>
              <a:rPr lang="ar-LB" sz="1200" kern="1200" dirty="0">
                <a:solidFill>
                  <a:schemeClr val="tx1"/>
                </a:solidFill>
                <a:effectLst/>
                <a:latin typeface="+mn-lt"/>
                <a:ea typeface="+mn-ea"/>
                <a:cs typeface="+mn-cs"/>
              </a:rPr>
              <a:t>      - ضع الأوراق على الطاولة بشكل مغلق. </a:t>
            </a:r>
          </a:p>
          <a:p>
            <a:pPr algn="r" rtl="1"/>
            <a:r>
              <a:rPr lang="ar-LB" sz="1200" kern="1200" dirty="0">
                <a:solidFill>
                  <a:schemeClr val="tx1"/>
                </a:solidFill>
                <a:effectLst/>
                <a:latin typeface="+mn-lt"/>
                <a:ea typeface="+mn-ea"/>
                <a:cs typeface="+mn-cs"/>
              </a:rPr>
              <a:t>      - على كلّ ولد بدوره أن يفتح كلمات الآية المتطابقة.</a:t>
            </a:r>
          </a:p>
          <a:p>
            <a:pPr algn="r" rtl="1"/>
            <a:r>
              <a:rPr lang="ar-LB" sz="1200" kern="1200" dirty="0">
                <a:solidFill>
                  <a:schemeClr val="tx1"/>
                </a:solidFill>
                <a:effectLst/>
                <a:latin typeface="+mn-lt"/>
                <a:ea typeface="+mn-ea"/>
                <a:cs typeface="+mn-cs"/>
              </a:rPr>
              <a:t>      - تستمر اللعبة حتى اكتمال الآية.</a:t>
            </a:r>
          </a:p>
          <a:p>
            <a:pPr algn="r" rtl="1"/>
            <a:r>
              <a:rPr lang="ar-LB" sz="1200" kern="1200" dirty="0">
                <a:solidFill>
                  <a:schemeClr val="tx1"/>
                </a:solidFill>
                <a:effectLst/>
                <a:latin typeface="+mn-lt"/>
                <a:ea typeface="+mn-ea"/>
                <a:cs typeface="+mn-cs"/>
              </a:rPr>
              <a:t>      - اطلب من الأولاد وضع الآية بالترتيب الصحيح وترديدها بصوت مرتفع.</a:t>
            </a:r>
          </a:p>
        </p:txBody>
      </p:sp>
      <p:sp>
        <p:nvSpPr>
          <p:cNvPr id="4" name="Slide Number Placeholder 3"/>
          <p:cNvSpPr>
            <a:spLocks noGrp="1"/>
          </p:cNvSpPr>
          <p:nvPr>
            <p:ph type="sldNum" sz="quarter" idx="5"/>
          </p:nvPr>
        </p:nvSpPr>
        <p:spPr/>
        <p:txBody>
          <a:bodyPr/>
          <a:lstStyle/>
          <a:p>
            <a:fld id="{0A31E068-D99C-E840-A98D-6E78081BD850}" type="slidenum">
              <a:rPr lang="en-LB" smtClean="0"/>
              <a:t>48</a:t>
            </a:fld>
            <a:endParaRPr lang="en-LB"/>
          </a:p>
        </p:txBody>
      </p:sp>
    </p:spTree>
    <p:extLst>
      <p:ext uri="{BB962C8B-B14F-4D97-AF65-F5344CB8AC3E}">
        <p14:creationId xmlns:p14="http://schemas.microsoft.com/office/powerpoint/2010/main" val="6933974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     </a:t>
            </a:r>
            <a:r>
              <a:rPr lang="ar-LB" sz="1200" b="0" kern="1200" dirty="0">
                <a:solidFill>
                  <a:schemeClr val="tx1"/>
                </a:solidFill>
                <a:effectLst/>
                <a:latin typeface="+mn-lt"/>
                <a:ea typeface="+mn-ea"/>
                <a:cs typeface="+mn-cs"/>
              </a:rPr>
              <a:t> المواد المطلوبة: </a:t>
            </a:r>
            <a:r>
              <a:rPr lang="ar-LB" sz="1200" kern="1200" dirty="0">
                <a:solidFill>
                  <a:schemeClr val="tx1"/>
                </a:solidFill>
                <a:effectLst/>
                <a:latin typeface="+mn-lt"/>
                <a:ea typeface="+mn-ea"/>
                <a:cs typeface="+mn-cs"/>
              </a:rPr>
              <a:t>فلِّين، كلمات الآية على أوراق 5</a:t>
            </a:r>
            <a:r>
              <a:rPr lang="en-US" sz="1200" kern="1200" dirty="0">
                <a:solidFill>
                  <a:schemeClr val="tx1"/>
                </a:solidFill>
                <a:effectLst/>
                <a:latin typeface="+mn-lt"/>
                <a:ea typeface="+mn-ea"/>
                <a:cs typeface="+mn-cs"/>
              </a:rPr>
              <a:t>A</a:t>
            </a:r>
          </a:p>
          <a:p>
            <a:pPr algn="r" rtl="1"/>
            <a:r>
              <a:rPr lang="ar-LB" sz="1200" kern="1200" dirty="0">
                <a:solidFill>
                  <a:schemeClr val="tx1"/>
                </a:solidFill>
                <a:effectLst/>
                <a:latin typeface="+mn-lt"/>
                <a:ea typeface="+mn-ea"/>
                <a:cs typeface="+mn-cs"/>
              </a:rPr>
              <a:t>     </a:t>
            </a:r>
          </a:p>
          <a:p>
            <a:pPr algn="r" rtl="1"/>
            <a:r>
              <a:rPr lang="ar-LB" sz="1200" kern="1200" dirty="0">
                <a:solidFill>
                  <a:schemeClr val="tx1"/>
                </a:solidFill>
                <a:effectLst/>
                <a:latin typeface="+mn-lt"/>
                <a:ea typeface="+mn-ea"/>
                <a:cs typeface="+mn-cs"/>
              </a:rPr>
              <a:t>      - بعد أن تكرِّر الآية عدَّة مراتٍ مع الأولاد،</a:t>
            </a:r>
          </a:p>
          <a:p>
            <a:pPr algn="r" rtl="1"/>
            <a:r>
              <a:rPr lang="ar-LB" sz="1200" kern="1200" dirty="0">
                <a:solidFill>
                  <a:schemeClr val="tx1"/>
                </a:solidFill>
                <a:effectLst/>
                <a:latin typeface="+mn-lt"/>
                <a:ea typeface="+mn-ea"/>
                <a:cs typeface="+mn-cs"/>
              </a:rPr>
              <a:t>      - ضع الأوراق على الطاولة بشكل مغلق. </a:t>
            </a:r>
          </a:p>
          <a:p>
            <a:pPr algn="r" rtl="1"/>
            <a:r>
              <a:rPr lang="ar-LB" sz="1200" kern="1200" dirty="0">
                <a:solidFill>
                  <a:schemeClr val="tx1"/>
                </a:solidFill>
                <a:effectLst/>
                <a:latin typeface="+mn-lt"/>
                <a:ea typeface="+mn-ea"/>
                <a:cs typeface="+mn-cs"/>
              </a:rPr>
              <a:t>      - على كلّ ولد بدوره أن يفتح كلمات الآية المتطابقة.</a:t>
            </a:r>
          </a:p>
          <a:p>
            <a:pPr algn="r" rtl="1"/>
            <a:r>
              <a:rPr lang="ar-LB" sz="1200" kern="1200" dirty="0">
                <a:solidFill>
                  <a:schemeClr val="tx1"/>
                </a:solidFill>
                <a:effectLst/>
                <a:latin typeface="+mn-lt"/>
                <a:ea typeface="+mn-ea"/>
                <a:cs typeface="+mn-cs"/>
              </a:rPr>
              <a:t>      - تستمر اللعبة حتى اكتمال الآية.</a:t>
            </a:r>
          </a:p>
          <a:p>
            <a:pPr algn="r" rtl="1"/>
            <a:r>
              <a:rPr lang="ar-LB" sz="1200" kern="1200" dirty="0">
                <a:solidFill>
                  <a:schemeClr val="tx1"/>
                </a:solidFill>
                <a:effectLst/>
                <a:latin typeface="+mn-lt"/>
                <a:ea typeface="+mn-ea"/>
                <a:cs typeface="+mn-cs"/>
              </a:rPr>
              <a:t>      - اطلب من الأولاد وضع الآية بالترتيب الصحيح وترديدها بصوت مرتفع.</a:t>
            </a:r>
          </a:p>
        </p:txBody>
      </p:sp>
      <p:sp>
        <p:nvSpPr>
          <p:cNvPr id="4" name="Slide Number Placeholder 3"/>
          <p:cNvSpPr>
            <a:spLocks noGrp="1"/>
          </p:cNvSpPr>
          <p:nvPr>
            <p:ph type="sldNum" sz="quarter" idx="5"/>
          </p:nvPr>
        </p:nvSpPr>
        <p:spPr/>
        <p:txBody>
          <a:bodyPr/>
          <a:lstStyle/>
          <a:p>
            <a:fld id="{0A31E068-D99C-E840-A98D-6E78081BD850}" type="slidenum">
              <a:rPr lang="en-LB" smtClean="0"/>
              <a:t>53</a:t>
            </a:fld>
            <a:endParaRPr lang="en-LB"/>
          </a:p>
        </p:txBody>
      </p:sp>
    </p:spTree>
    <p:extLst>
      <p:ext uri="{BB962C8B-B14F-4D97-AF65-F5344CB8AC3E}">
        <p14:creationId xmlns:p14="http://schemas.microsoft.com/office/powerpoint/2010/main" val="23338156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     </a:t>
            </a:r>
            <a:r>
              <a:rPr lang="ar-LB" sz="1200" b="0" kern="1200" dirty="0">
                <a:solidFill>
                  <a:schemeClr val="tx1"/>
                </a:solidFill>
                <a:effectLst/>
                <a:latin typeface="+mn-lt"/>
                <a:ea typeface="+mn-ea"/>
                <a:cs typeface="+mn-cs"/>
              </a:rPr>
              <a:t> المواد المطلوبة: </a:t>
            </a:r>
            <a:r>
              <a:rPr lang="ar-LB" sz="1200" kern="1200" dirty="0">
                <a:solidFill>
                  <a:schemeClr val="tx1"/>
                </a:solidFill>
                <a:effectLst/>
                <a:latin typeface="+mn-lt"/>
                <a:ea typeface="+mn-ea"/>
                <a:cs typeface="+mn-cs"/>
              </a:rPr>
              <a:t>فلِّين، كلمات الآية على أوراق 5</a:t>
            </a:r>
            <a:r>
              <a:rPr lang="en-US" sz="1200" kern="1200" dirty="0">
                <a:solidFill>
                  <a:schemeClr val="tx1"/>
                </a:solidFill>
                <a:effectLst/>
                <a:latin typeface="+mn-lt"/>
                <a:ea typeface="+mn-ea"/>
                <a:cs typeface="+mn-cs"/>
              </a:rPr>
              <a:t>A</a:t>
            </a:r>
          </a:p>
          <a:p>
            <a:pPr algn="r" rtl="1"/>
            <a:r>
              <a:rPr lang="ar-LB" sz="1200" kern="1200" dirty="0">
                <a:solidFill>
                  <a:schemeClr val="tx1"/>
                </a:solidFill>
                <a:effectLst/>
                <a:latin typeface="+mn-lt"/>
                <a:ea typeface="+mn-ea"/>
                <a:cs typeface="+mn-cs"/>
              </a:rPr>
              <a:t>     </a:t>
            </a:r>
          </a:p>
          <a:p>
            <a:pPr algn="r" rtl="1"/>
            <a:r>
              <a:rPr lang="ar-LB" sz="1200" kern="1200" dirty="0">
                <a:solidFill>
                  <a:schemeClr val="tx1"/>
                </a:solidFill>
                <a:effectLst/>
                <a:latin typeface="+mn-lt"/>
                <a:ea typeface="+mn-ea"/>
                <a:cs typeface="+mn-cs"/>
              </a:rPr>
              <a:t>      - بعد أن تكرِّر الآية عدَّة مراتٍ مع الأولاد،</a:t>
            </a:r>
          </a:p>
          <a:p>
            <a:pPr algn="r" rtl="1"/>
            <a:r>
              <a:rPr lang="ar-LB" sz="1200" kern="1200" dirty="0">
                <a:solidFill>
                  <a:schemeClr val="tx1"/>
                </a:solidFill>
                <a:effectLst/>
                <a:latin typeface="+mn-lt"/>
                <a:ea typeface="+mn-ea"/>
                <a:cs typeface="+mn-cs"/>
              </a:rPr>
              <a:t>      - ضع الأوراق على الطاولة بشكل مغلق. </a:t>
            </a:r>
          </a:p>
          <a:p>
            <a:pPr algn="r" rtl="1"/>
            <a:r>
              <a:rPr lang="ar-LB" sz="1200" kern="1200" dirty="0">
                <a:solidFill>
                  <a:schemeClr val="tx1"/>
                </a:solidFill>
                <a:effectLst/>
                <a:latin typeface="+mn-lt"/>
                <a:ea typeface="+mn-ea"/>
                <a:cs typeface="+mn-cs"/>
              </a:rPr>
              <a:t>      - على كلّ ولد بدوره أن يفتح كلمات الآية المتطابقة.</a:t>
            </a:r>
          </a:p>
          <a:p>
            <a:pPr algn="r" rtl="1"/>
            <a:r>
              <a:rPr lang="ar-LB" sz="1200" kern="1200" dirty="0">
                <a:solidFill>
                  <a:schemeClr val="tx1"/>
                </a:solidFill>
                <a:effectLst/>
                <a:latin typeface="+mn-lt"/>
                <a:ea typeface="+mn-ea"/>
                <a:cs typeface="+mn-cs"/>
              </a:rPr>
              <a:t>      - تستمر اللعبة حتى اكتمال الآية.</a:t>
            </a:r>
          </a:p>
          <a:p>
            <a:pPr algn="r" rtl="1"/>
            <a:r>
              <a:rPr lang="ar-LB" sz="1200" kern="1200" dirty="0">
                <a:solidFill>
                  <a:schemeClr val="tx1"/>
                </a:solidFill>
                <a:effectLst/>
                <a:latin typeface="+mn-lt"/>
                <a:ea typeface="+mn-ea"/>
                <a:cs typeface="+mn-cs"/>
              </a:rPr>
              <a:t>      - اطلب من الأولاد وضع الآية بالترتيب الصحيح وترديدها بصوت مرتفع.</a:t>
            </a:r>
          </a:p>
        </p:txBody>
      </p:sp>
      <p:sp>
        <p:nvSpPr>
          <p:cNvPr id="4" name="Slide Number Placeholder 3"/>
          <p:cNvSpPr>
            <a:spLocks noGrp="1"/>
          </p:cNvSpPr>
          <p:nvPr>
            <p:ph type="sldNum" sz="quarter" idx="5"/>
          </p:nvPr>
        </p:nvSpPr>
        <p:spPr/>
        <p:txBody>
          <a:bodyPr/>
          <a:lstStyle/>
          <a:p>
            <a:fld id="{0A31E068-D99C-E840-A98D-6E78081BD850}" type="slidenum">
              <a:rPr lang="en-LB" smtClean="0"/>
              <a:t>58</a:t>
            </a:fld>
            <a:endParaRPr lang="en-LB"/>
          </a:p>
        </p:txBody>
      </p:sp>
    </p:spTree>
    <p:extLst>
      <p:ext uri="{BB962C8B-B14F-4D97-AF65-F5344CB8AC3E}">
        <p14:creationId xmlns:p14="http://schemas.microsoft.com/office/powerpoint/2010/main" val="42438519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     </a:t>
            </a:r>
            <a:r>
              <a:rPr lang="ar-LB" sz="1200" b="0" kern="1200" dirty="0">
                <a:solidFill>
                  <a:schemeClr val="tx1"/>
                </a:solidFill>
                <a:effectLst/>
                <a:latin typeface="+mn-lt"/>
                <a:ea typeface="+mn-ea"/>
                <a:cs typeface="+mn-cs"/>
              </a:rPr>
              <a:t> المواد المطلوبة: </a:t>
            </a:r>
            <a:r>
              <a:rPr lang="ar-LB" sz="1200" kern="1200" dirty="0">
                <a:solidFill>
                  <a:schemeClr val="tx1"/>
                </a:solidFill>
                <a:effectLst/>
                <a:latin typeface="+mn-lt"/>
                <a:ea typeface="+mn-ea"/>
                <a:cs typeface="+mn-cs"/>
              </a:rPr>
              <a:t>فلِّين، كلمات الآية على أوراق 5</a:t>
            </a:r>
            <a:r>
              <a:rPr lang="en-US" sz="1200" kern="1200" dirty="0">
                <a:solidFill>
                  <a:schemeClr val="tx1"/>
                </a:solidFill>
                <a:effectLst/>
                <a:latin typeface="+mn-lt"/>
                <a:ea typeface="+mn-ea"/>
                <a:cs typeface="+mn-cs"/>
              </a:rPr>
              <a:t>A</a:t>
            </a:r>
          </a:p>
          <a:p>
            <a:pPr algn="r" rtl="1"/>
            <a:r>
              <a:rPr lang="ar-LB" sz="1200" kern="1200" dirty="0">
                <a:solidFill>
                  <a:schemeClr val="tx1"/>
                </a:solidFill>
                <a:effectLst/>
                <a:latin typeface="+mn-lt"/>
                <a:ea typeface="+mn-ea"/>
                <a:cs typeface="+mn-cs"/>
              </a:rPr>
              <a:t>     </a:t>
            </a:r>
          </a:p>
          <a:p>
            <a:pPr algn="r" rtl="1"/>
            <a:r>
              <a:rPr lang="ar-LB" sz="1200" kern="1200" dirty="0">
                <a:solidFill>
                  <a:schemeClr val="tx1"/>
                </a:solidFill>
                <a:effectLst/>
                <a:latin typeface="+mn-lt"/>
                <a:ea typeface="+mn-ea"/>
                <a:cs typeface="+mn-cs"/>
              </a:rPr>
              <a:t>      - بعد أن تكرِّر الآية عدَّة مراتٍ مع الأولاد،</a:t>
            </a:r>
          </a:p>
          <a:p>
            <a:pPr algn="r" rtl="1"/>
            <a:r>
              <a:rPr lang="ar-LB" sz="1200" kern="1200" dirty="0">
                <a:solidFill>
                  <a:schemeClr val="tx1"/>
                </a:solidFill>
                <a:effectLst/>
                <a:latin typeface="+mn-lt"/>
                <a:ea typeface="+mn-ea"/>
                <a:cs typeface="+mn-cs"/>
              </a:rPr>
              <a:t>      - ضع الأوراق على الطاولة بشكل مغلق. </a:t>
            </a:r>
          </a:p>
          <a:p>
            <a:pPr algn="r" rtl="1"/>
            <a:r>
              <a:rPr lang="ar-LB" sz="1200" kern="1200" dirty="0">
                <a:solidFill>
                  <a:schemeClr val="tx1"/>
                </a:solidFill>
                <a:effectLst/>
                <a:latin typeface="+mn-lt"/>
                <a:ea typeface="+mn-ea"/>
                <a:cs typeface="+mn-cs"/>
              </a:rPr>
              <a:t>      - على كلّ ولد بدوره أن يفتح كلمات الآية المتطابقة.</a:t>
            </a:r>
          </a:p>
          <a:p>
            <a:pPr algn="r" rtl="1"/>
            <a:r>
              <a:rPr lang="ar-LB" sz="1200" kern="1200" dirty="0">
                <a:solidFill>
                  <a:schemeClr val="tx1"/>
                </a:solidFill>
                <a:effectLst/>
                <a:latin typeface="+mn-lt"/>
                <a:ea typeface="+mn-ea"/>
                <a:cs typeface="+mn-cs"/>
              </a:rPr>
              <a:t>      - تستمر اللعبة حتى اكتمال الآية.</a:t>
            </a:r>
          </a:p>
          <a:p>
            <a:pPr algn="r" rtl="1"/>
            <a:r>
              <a:rPr lang="ar-LB" sz="1200" kern="1200" dirty="0">
                <a:solidFill>
                  <a:schemeClr val="tx1"/>
                </a:solidFill>
                <a:effectLst/>
                <a:latin typeface="+mn-lt"/>
                <a:ea typeface="+mn-ea"/>
                <a:cs typeface="+mn-cs"/>
              </a:rPr>
              <a:t>      - اطلب من الأولاد وضع الآية بالترتيب الصحيح وترديدها بصوت مرتفع.</a:t>
            </a:r>
          </a:p>
        </p:txBody>
      </p:sp>
      <p:sp>
        <p:nvSpPr>
          <p:cNvPr id="4" name="Slide Number Placeholder 3"/>
          <p:cNvSpPr>
            <a:spLocks noGrp="1"/>
          </p:cNvSpPr>
          <p:nvPr>
            <p:ph type="sldNum" sz="quarter" idx="5"/>
          </p:nvPr>
        </p:nvSpPr>
        <p:spPr/>
        <p:txBody>
          <a:bodyPr/>
          <a:lstStyle/>
          <a:p>
            <a:fld id="{0A31E068-D99C-E840-A98D-6E78081BD850}" type="slidenum">
              <a:rPr lang="en-LB" smtClean="0"/>
              <a:t>63</a:t>
            </a:fld>
            <a:endParaRPr lang="en-LB"/>
          </a:p>
        </p:txBody>
      </p:sp>
    </p:spTree>
    <p:extLst>
      <p:ext uri="{BB962C8B-B14F-4D97-AF65-F5344CB8AC3E}">
        <p14:creationId xmlns:p14="http://schemas.microsoft.com/office/powerpoint/2010/main" val="20514355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     </a:t>
            </a:r>
            <a:r>
              <a:rPr lang="ar-LB" sz="1200" b="0" kern="1200" dirty="0">
                <a:solidFill>
                  <a:schemeClr val="tx1"/>
                </a:solidFill>
                <a:effectLst/>
                <a:latin typeface="+mn-lt"/>
                <a:ea typeface="+mn-ea"/>
                <a:cs typeface="+mn-cs"/>
              </a:rPr>
              <a:t> المواد المطلوبة: </a:t>
            </a:r>
            <a:r>
              <a:rPr lang="ar-LB" sz="1200" kern="1200" dirty="0">
                <a:solidFill>
                  <a:schemeClr val="tx1"/>
                </a:solidFill>
                <a:effectLst/>
                <a:latin typeface="+mn-lt"/>
                <a:ea typeface="+mn-ea"/>
                <a:cs typeface="+mn-cs"/>
              </a:rPr>
              <a:t>فلِّين، كلمات الآية على أوراق 5</a:t>
            </a:r>
            <a:r>
              <a:rPr lang="en-US" sz="1200" kern="1200" dirty="0">
                <a:solidFill>
                  <a:schemeClr val="tx1"/>
                </a:solidFill>
                <a:effectLst/>
                <a:latin typeface="+mn-lt"/>
                <a:ea typeface="+mn-ea"/>
                <a:cs typeface="+mn-cs"/>
              </a:rPr>
              <a:t>A</a:t>
            </a:r>
          </a:p>
          <a:p>
            <a:pPr algn="r" rtl="1"/>
            <a:r>
              <a:rPr lang="ar-LB" sz="1200" kern="1200" dirty="0">
                <a:solidFill>
                  <a:schemeClr val="tx1"/>
                </a:solidFill>
                <a:effectLst/>
                <a:latin typeface="+mn-lt"/>
                <a:ea typeface="+mn-ea"/>
                <a:cs typeface="+mn-cs"/>
              </a:rPr>
              <a:t>     </a:t>
            </a:r>
          </a:p>
          <a:p>
            <a:pPr algn="r" rtl="1"/>
            <a:r>
              <a:rPr lang="ar-LB" sz="1200" kern="1200" dirty="0">
                <a:solidFill>
                  <a:schemeClr val="tx1"/>
                </a:solidFill>
                <a:effectLst/>
                <a:latin typeface="+mn-lt"/>
                <a:ea typeface="+mn-ea"/>
                <a:cs typeface="+mn-cs"/>
              </a:rPr>
              <a:t>      - بعد أن تكرِّر الآية عدَّة مراتٍ مع الأولاد،</a:t>
            </a:r>
          </a:p>
          <a:p>
            <a:pPr algn="r" rtl="1"/>
            <a:r>
              <a:rPr lang="ar-LB" sz="1200" kern="1200" dirty="0">
                <a:solidFill>
                  <a:schemeClr val="tx1"/>
                </a:solidFill>
                <a:effectLst/>
                <a:latin typeface="+mn-lt"/>
                <a:ea typeface="+mn-ea"/>
                <a:cs typeface="+mn-cs"/>
              </a:rPr>
              <a:t>      - ضع الأوراق على الطاولة بشكل مغلق. </a:t>
            </a:r>
          </a:p>
          <a:p>
            <a:pPr algn="r" rtl="1"/>
            <a:r>
              <a:rPr lang="ar-LB" sz="1200" kern="1200" dirty="0">
                <a:solidFill>
                  <a:schemeClr val="tx1"/>
                </a:solidFill>
                <a:effectLst/>
                <a:latin typeface="+mn-lt"/>
                <a:ea typeface="+mn-ea"/>
                <a:cs typeface="+mn-cs"/>
              </a:rPr>
              <a:t>      - على كلّ ولد بدوره أن يفتح كلمات الآية المتطابقة.</a:t>
            </a:r>
          </a:p>
          <a:p>
            <a:pPr algn="r" rtl="1"/>
            <a:r>
              <a:rPr lang="ar-LB" sz="1200" kern="1200" dirty="0">
                <a:solidFill>
                  <a:schemeClr val="tx1"/>
                </a:solidFill>
                <a:effectLst/>
                <a:latin typeface="+mn-lt"/>
                <a:ea typeface="+mn-ea"/>
                <a:cs typeface="+mn-cs"/>
              </a:rPr>
              <a:t>      - تستمر اللعبة حتى اكتمال الآية.</a:t>
            </a:r>
          </a:p>
          <a:p>
            <a:pPr algn="r" rtl="1"/>
            <a:r>
              <a:rPr lang="ar-LB" sz="1200" kern="1200" dirty="0">
                <a:solidFill>
                  <a:schemeClr val="tx1"/>
                </a:solidFill>
                <a:effectLst/>
                <a:latin typeface="+mn-lt"/>
                <a:ea typeface="+mn-ea"/>
                <a:cs typeface="+mn-cs"/>
              </a:rPr>
              <a:t>      - اطلب من الأولاد وضع الآية بالترتيب الصحيح وترديدها بصوت مرتفع.</a:t>
            </a:r>
          </a:p>
        </p:txBody>
      </p:sp>
      <p:sp>
        <p:nvSpPr>
          <p:cNvPr id="4" name="Slide Number Placeholder 3"/>
          <p:cNvSpPr>
            <a:spLocks noGrp="1"/>
          </p:cNvSpPr>
          <p:nvPr>
            <p:ph type="sldNum" sz="quarter" idx="5"/>
          </p:nvPr>
        </p:nvSpPr>
        <p:spPr/>
        <p:txBody>
          <a:bodyPr/>
          <a:lstStyle/>
          <a:p>
            <a:fld id="{0A31E068-D99C-E840-A98D-6E78081BD850}" type="slidenum">
              <a:rPr lang="en-LB" smtClean="0"/>
              <a:t>70</a:t>
            </a:fld>
            <a:endParaRPr lang="en-LB"/>
          </a:p>
        </p:txBody>
      </p:sp>
    </p:spTree>
    <p:extLst>
      <p:ext uri="{BB962C8B-B14F-4D97-AF65-F5344CB8AC3E}">
        <p14:creationId xmlns:p14="http://schemas.microsoft.com/office/powerpoint/2010/main" val="6098029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     </a:t>
            </a:r>
            <a:r>
              <a:rPr lang="ar-LB" sz="1200" b="0" kern="1200" dirty="0">
                <a:solidFill>
                  <a:schemeClr val="tx1"/>
                </a:solidFill>
                <a:effectLst/>
                <a:latin typeface="+mn-lt"/>
                <a:ea typeface="+mn-ea"/>
                <a:cs typeface="+mn-cs"/>
              </a:rPr>
              <a:t> المواد المطلوبة: </a:t>
            </a:r>
            <a:r>
              <a:rPr lang="ar-LB" sz="1200" kern="1200" dirty="0">
                <a:solidFill>
                  <a:schemeClr val="tx1"/>
                </a:solidFill>
                <a:effectLst/>
                <a:latin typeface="+mn-lt"/>
                <a:ea typeface="+mn-ea"/>
                <a:cs typeface="+mn-cs"/>
              </a:rPr>
              <a:t>فلِّين، كلمات الآية على أوراق 5</a:t>
            </a:r>
            <a:r>
              <a:rPr lang="en-US" sz="1200" kern="1200" dirty="0">
                <a:solidFill>
                  <a:schemeClr val="tx1"/>
                </a:solidFill>
                <a:effectLst/>
                <a:latin typeface="+mn-lt"/>
                <a:ea typeface="+mn-ea"/>
                <a:cs typeface="+mn-cs"/>
              </a:rPr>
              <a:t>A</a:t>
            </a:r>
          </a:p>
          <a:p>
            <a:pPr algn="r" rtl="1"/>
            <a:r>
              <a:rPr lang="ar-LB" sz="1200" kern="1200" dirty="0">
                <a:solidFill>
                  <a:schemeClr val="tx1"/>
                </a:solidFill>
                <a:effectLst/>
                <a:latin typeface="+mn-lt"/>
                <a:ea typeface="+mn-ea"/>
                <a:cs typeface="+mn-cs"/>
              </a:rPr>
              <a:t>     </a:t>
            </a:r>
          </a:p>
          <a:p>
            <a:pPr algn="r" rtl="1"/>
            <a:r>
              <a:rPr lang="ar-LB" sz="1200" kern="1200" dirty="0">
                <a:solidFill>
                  <a:schemeClr val="tx1"/>
                </a:solidFill>
                <a:effectLst/>
                <a:latin typeface="+mn-lt"/>
                <a:ea typeface="+mn-ea"/>
                <a:cs typeface="+mn-cs"/>
              </a:rPr>
              <a:t>      - بعد أن تكرِّر الآية عدَّة مراتٍ مع الأولاد،</a:t>
            </a:r>
          </a:p>
          <a:p>
            <a:pPr algn="r" rtl="1"/>
            <a:r>
              <a:rPr lang="ar-LB" sz="1200" kern="1200" dirty="0">
                <a:solidFill>
                  <a:schemeClr val="tx1"/>
                </a:solidFill>
                <a:effectLst/>
                <a:latin typeface="+mn-lt"/>
                <a:ea typeface="+mn-ea"/>
                <a:cs typeface="+mn-cs"/>
              </a:rPr>
              <a:t>      - ضع الأوراق على الطاولة بشكل مغلق. </a:t>
            </a:r>
          </a:p>
          <a:p>
            <a:pPr algn="r" rtl="1"/>
            <a:r>
              <a:rPr lang="ar-LB" sz="1200" kern="1200" dirty="0">
                <a:solidFill>
                  <a:schemeClr val="tx1"/>
                </a:solidFill>
                <a:effectLst/>
                <a:latin typeface="+mn-lt"/>
                <a:ea typeface="+mn-ea"/>
                <a:cs typeface="+mn-cs"/>
              </a:rPr>
              <a:t>      - على كلّ ولد بدوره أن يفتح كلمات الآية المتطابقة.</a:t>
            </a:r>
          </a:p>
          <a:p>
            <a:pPr algn="r" rtl="1"/>
            <a:r>
              <a:rPr lang="ar-LB" sz="1200" kern="1200" dirty="0">
                <a:solidFill>
                  <a:schemeClr val="tx1"/>
                </a:solidFill>
                <a:effectLst/>
                <a:latin typeface="+mn-lt"/>
                <a:ea typeface="+mn-ea"/>
                <a:cs typeface="+mn-cs"/>
              </a:rPr>
              <a:t>      - تستمر اللعبة حتى اكتمال الآية.</a:t>
            </a:r>
          </a:p>
          <a:p>
            <a:pPr algn="r" rtl="1"/>
            <a:r>
              <a:rPr lang="ar-LB" sz="1200" kern="1200" dirty="0">
                <a:solidFill>
                  <a:schemeClr val="tx1"/>
                </a:solidFill>
                <a:effectLst/>
                <a:latin typeface="+mn-lt"/>
                <a:ea typeface="+mn-ea"/>
                <a:cs typeface="+mn-cs"/>
              </a:rPr>
              <a:t>      - اطلب من الأولاد وضع الآية بالترتيب الصحيح وترديدها بصوت مرتفع.</a:t>
            </a:r>
          </a:p>
        </p:txBody>
      </p:sp>
      <p:sp>
        <p:nvSpPr>
          <p:cNvPr id="4" name="Slide Number Placeholder 3"/>
          <p:cNvSpPr>
            <a:spLocks noGrp="1"/>
          </p:cNvSpPr>
          <p:nvPr>
            <p:ph type="sldNum" sz="quarter" idx="5"/>
          </p:nvPr>
        </p:nvSpPr>
        <p:spPr/>
        <p:txBody>
          <a:bodyPr/>
          <a:lstStyle/>
          <a:p>
            <a:fld id="{0A31E068-D99C-E840-A98D-6E78081BD850}" type="slidenum">
              <a:rPr lang="en-LB" smtClean="0"/>
              <a:t>75</a:t>
            </a:fld>
            <a:endParaRPr lang="en-LB"/>
          </a:p>
        </p:txBody>
      </p:sp>
    </p:spTree>
    <p:extLst>
      <p:ext uri="{BB962C8B-B14F-4D97-AF65-F5344CB8AC3E}">
        <p14:creationId xmlns:p14="http://schemas.microsoft.com/office/powerpoint/2010/main" val="5240100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     </a:t>
            </a:r>
            <a:r>
              <a:rPr lang="ar-LB" sz="1200" b="0" kern="1200" dirty="0">
                <a:solidFill>
                  <a:schemeClr val="tx1"/>
                </a:solidFill>
                <a:effectLst/>
                <a:latin typeface="+mn-lt"/>
                <a:ea typeface="+mn-ea"/>
                <a:cs typeface="+mn-cs"/>
              </a:rPr>
              <a:t> المواد المطلوبة: </a:t>
            </a:r>
            <a:r>
              <a:rPr lang="ar-LB" sz="1200" kern="1200" dirty="0">
                <a:solidFill>
                  <a:schemeClr val="tx1"/>
                </a:solidFill>
                <a:effectLst/>
                <a:latin typeface="+mn-lt"/>
                <a:ea typeface="+mn-ea"/>
                <a:cs typeface="+mn-cs"/>
              </a:rPr>
              <a:t>فلِّين، كلمات الآية على أوراق 5</a:t>
            </a:r>
            <a:r>
              <a:rPr lang="en-US" sz="1200" kern="1200" dirty="0">
                <a:solidFill>
                  <a:schemeClr val="tx1"/>
                </a:solidFill>
                <a:effectLst/>
                <a:latin typeface="+mn-lt"/>
                <a:ea typeface="+mn-ea"/>
                <a:cs typeface="+mn-cs"/>
              </a:rPr>
              <a:t>A</a:t>
            </a:r>
          </a:p>
          <a:p>
            <a:pPr algn="r" rtl="1"/>
            <a:r>
              <a:rPr lang="ar-LB" sz="1200" kern="1200" dirty="0">
                <a:solidFill>
                  <a:schemeClr val="tx1"/>
                </a:solidFill>
                <a:effectLst/>
                <a:latin typeface="+mn-lt"/>
                <a:ea typeface="+mn-ea"/>
                <a:cs typeface="+mn-cs"/>
              </a:rPr>
              <a:t>     </a:t>
            </a:r>
          </a:p>
          <a:p>
            <a:pPr algn="r" rtl="1"/>
            <a:r>
              <a:rPr lang="ar-LB" sz="1200" kern="1200" dirty="0">
                <a:solidFill>
                  <a:schemeClr val="tx1"/>
                </a:solidFill>
                <a:effectLst/>
                <a:latin typeface="+mn-lt"/>
                <a:ea typeface="+mn-ea"/>
                <a:cs typeface="+mn-cs"/>
              </a:rPr>
              <a:t>      - بعد أن تكرِّر الآية عدَّة مراتٍ مع الأولاد،</a:t>
            </a:r>
          </a:p>
          <a:p>
            <a:pPr algn="r" rtl="1"/>
            <a:r>
              <a:rPr lang="ar-LB" sz="1200" kern="1200" dirty="0">
                <a:solidFill>
                  <a:schemeClr val="tx1"/>
                </a:solidFill>
                <a:effectLst/>
                <a:latin typeface="+mn-lt"/>
                <a:ea typeface="+mn-ea"/>
                <a:cs typeface="+mn-cs"/>
              </a:rPr>
              <a:t>      - ضع الأوراق على الطاولة بشكل مغلق. </a:t>
            </a:r>
          </a:p>
          <a:p>
            <a:pPr algn="r" rtl="1"/>
            <a:r>
              <a:rPr lang="ar-LB" sz="1200" kern="1200" dirty="0">
                <a:solidFill>
                  <a:schemeClr val="tx1"/>
                </a:solidFill>
                <a:effectLst/>
                <a:latin typeface="+mn-lt"/>
                <a:ea typeface="+mn-ea"/>
                <a:cs typeface="+mn-cs"/>
              </a:rPr>
              <a:t>      - على كلّ ولد بدوره أن يفتح كلمات الآية المتطابقة.</a:t>
            </a:r>
          </a:p>
          <a:p>
            <a:pPr algn="r" rtl="1"/>
            <a:r>
              <a:rPr lang="ar-LB" sz="1200" kern="1200" dirty="0">
                <a:solidFill>
                  <a:schemeClr val="tx1"/>
                </a:solidFill>
                <a:effectLst/>
                <a:latin typeface="+mn-lt"/>
                <a:ea typeface="+mn-ea"/>
                <a:cs typeface="+mn-cs"/>
              </a:rPr>
              <a:t>      - تستمر اللعبة حتى اكتمال الآية.</a:t>
            </a:r>
          </a:p>
          <a:p>
            <a:pPr algn="r" rtl="1"/>
            <a:r>
              <a:rPr lang="ar-LB" sz="1200" kern="1200" dirty="0">
                <a:solidFill>
                  <a:schemeClr val="tx1"/>
                </a:solidFill>
                <a:effectLst/>
                <a:latin typeface="+mn-lt"/>
                <a:ea typeface="+mn-ea"/>
                <a:cs typeface="+mn-cs"/>
              </a:rPr>
              <a:t>      - اطلب من الأولاد وضع الآية بالترتيب الصحيح وترديدها بصوت مرتفع.</a:t>
            </a:r>
          </a:p>
        </p:txBody>
      </p:sp>
      <p:sp>
        <p:nvSpPr>
          <p:cNvPr id="4" name="Slide Number Placeholder 3"/>
          <p:cNvSpPr>
            <a:spLocks noGrp="1"/>
          </p:cNvSpPr>
          <p:nvPr>
            <p:ph type="sldNum" sz="quarter" idx="5"/>
          </p:nvPr>
        </p:nvSpPr>
        <p:spPr/>
        <p:txBody>
          <a:bodyPr/>
          <a:lstStyle/>
          <a:p>
            <a:fld id="{0A31E068-D99C-E840-A98D-6E78081BD850}" type="slidenum">
              <a:rPr lang="en-LB" smtClean="0"/>
              <a:t>80</a:t>
            </a:fld>
            <a:endParaRPr lang="en-LB"/>
          </a:p>
        </p:txBody>
      </p:sp>
    </p:spTree>
    <p:extLst>
      <p:ext uri="{BB962C8B-B14F-4D97-AF65-F5344CB8AC3E}">
        <p14:creationId xmlns:p14="http://schemas.microsoft.com/office/powerpoint/2010/main" val="10718753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     </a:t>
            </a:r>
            <a:r>
              <a:rPr lang="ar-LB" sz="1200" b="0" kern="1200" dirty="0">
                <a:solidFill>
                  <a:schemeClr val="tx1"/>
                </a:solidFill>
                <a:effectLst/>
                <a:latin typeface="+mn-lt"/>
                <a:ea typeface="+mn-ea"/>
                <a:cs typeface="+mn-cs"/>
              </a:rPr>
              <a:t> المواد المطلوبة: </a:t>
            </a:r>
            <a:r>
              <a:rPr lang="ar-LB" sz="1200" kern="1200" dirty="0">
                <a:solidFill>
                  <a:schemeClr val="tx1"/>
                </a:solidFill>
                <a:effectLst/>
                <a:latin typeface="+mn-lt"/>
                <a:ea typeface="+mn-ea"/>
                <a:cs typeface="+mn-cs"/>
              </a:rPr>
              <a:t>فلِّين، كلمات الآية على أوراق 5</a:t>
            </a:r>
            <a:r>
              <a:rPr lang="en-US" sz="1200" kern="1200" dirty="0">
                <a:solidFill>
                  <a:schemeClr val="tx1"/>
                </a:solidFill>
                <a:effectLst/>
                <a:latin typeface="+mn-lt"/>
                <a:ea typeface="+mn-ea"/>
                <a:cs typeface="+mn-cs"/>
              </a:rPr>
              <a:t>A</a:t>
            </a:r>
          </a:p>
          <a:p>
            <a:pPr algn="r" rtl="1"/>
            <a:r>
              <a:rPr lang="ar-LB" sz="1200" kern="1200" dirty="0">
                <a:solidFill>
                  <a:schemeClr val="tx1"/>
                </a:solidFill>
                <a:effectLst/>
                <a:latin typeface="+mn-lt"/>
                <a:ea typeface="+mn-ea"/>
                <a:cs typeface="+mn-cs"/>
              </a:rPr>
              <a:t>     </a:t>
            </a:r>
          </a:p>
          <a:p>
            <a:pPr algn="r" rtl="1"/>
            <a:r>
              <a:rPr lang="ar-LB" sz="1200" kern="1200" dirty="0">
                <a:solidFill>
                  <a:schemeClr val="tx1"/>
                </a:solidFill>
                <a:effectLst/>
                <a:latin typeface="+mn-lt"/>
                <a:ea typeface="+mn-ea"/>
                <a:cs typeface="+mn-cs"/>
              </a:rPr>
              <a:t>      - بعد أن تكرِّر الآية عدَّة مراتٍ مع الأولاد،</a:t>
            </a:r>
          </a:p>
          <a:p>
            <a:pPr algn="r" rtl="1"/>
            <a:r>
              <a:rPr lang="ar-LB" sz="1200" kern="1200" dirty="0">
                <a:solidFill>
                  <a:schemeClr val="tx1"/>
                </a:solidFill>
                <a:effectLst/>
                <a:latin typeface="+mn-lt"/>
                <a:ea typeface="+mn-ea"/>
                <a:cs typeface="+mn-cs"/>
              </a:rPr>
              <a:t>      - ضع الأوراق على الطاولة بشكل مغلق. </a:t>
            </a:r>
          </a:p>
          <a:p>
            <a:pPr algn="r" rtl="1"/>
            <a:r>
              <a:rPr lang="ar-LB" sz="1200" kern="1200" dirty="0">
                <a:solidFill>
                  <a:schemeClr val="tx1"/>
                </a:solidFill>
                <a:effectLst/>
                <a:latin typeface="+mn-lt"/>
                <a:ea typeface="+mn-ea"/>
                <a:cs typeface="+mn-cs"/>
              </a:rPr>
              <a:t>      - على كلّ ولد بدوره أن يفتح كلمات الآية المتطابقة.</a:t>
            </a:r>
          </a:p>
          <a:p>
            <a:pPr algn="r" rtl="1"/>
            <a:r>
              <a:rPr lang="ar-LB" sz="1200" kern="1200" dirty="0">
                <a:solidFill>
                  <a:schemeClr val="tx1"/>
                </a:solidFill>
                <a:effectLst/>
                <a:latin typeface="+mn-lt"/>
                <a:ea typeface="+mn-ea"/>
                <a:cs typeface="+mn-cs"/>
              </a:rPr>
              <a:t>      - تستمر اللعبة حتى اكتمال الآية.</a:t>
            </a:r>
          </a:p>
          <a:p>
            <a:pPr algn="r" rtl="1"/>
            <a:r>
              <a:rPr lang="ar-LB" sz="1200" kern="1200" dirty="0">
                <a:solidFill>
                  <a:schemeClr val="tx1"/>
                </a:solidFill>
                <a:effectLst/>
                <a:latin typeface="+mn-lt"/>
                <a:ea typeface="+mn-ea"/>
                <a:cs typeface="+mn-cs"/>
              </a:rPr>
              <a:t>      - اطلب من الأولاد وضع الآية بالترتيب الصحيح وترديدها بصوت مرتفع.</a:t>
            </a:r>
          </a:p>
        </p:txBody>
      </p:sp>
      <p:sp>
        <p:nvSpPr>
          <p:cNvPr id="4" name="Slide Number Placeholder 3"/>
          <p:cNvSpPr>
            <a:spLocks noGrp="1"/>
          </p:cNvSpPr>
          <p:nvPr>
            <p:ph type="sldNum" sz="quarter" idx="5"/>
          </p:nvPr>
        </p:nvSpPr>
        <p:spPr/>
        <p:txBody>
          <a:bodyPr/>
          <a:lstStyle/>
          <a:p>
            <a:fld id="{0A31E068-D99C-E840-A98D-6E78081BD850}" type="slidenum">
              <a:rPr lang="en-LB" smtClean="0"/>
              <a:t>89</a:t>
            </a:fld>
            <a:endParaRPr lang="en-LB"/>
          </a:p>
        </p:txBody>
      </p:sp>
    </p:spTree>
    <p:extLst>
      <p:ext uri="{BB962C8B-B14F-4D97-AF65-F5344CB8AC3E}">
        <p14:creationId xmlns:p14="http://schemas.microsoft.com/office/powerpoint/2010/main" val="2268981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dirty="0">
                <a:solidFill>
                  <a:srgbClr val="24408E"/>
                </a:solidFill>
                <a:effectLst/>
                <a:latin typeface="Arial" panose="020B0604020202020204" pitchFamily="34" charset="0"/>
              </a:rPr>
              <a:t>مرحبًا أصدقائي، أنا سعيد/ة جدًّا أن أكون معكم في آخر ثلاثة أسابيع لنا في هذه السنة الدراسيَّة المباركة، حيث سنتذكَّر معًا كلّ الشخصيّات الكتابيَّة التي تكلّمنا عنها، وما تعلّمناه من تطبيقات لحياتنا ضمن برامجنا المنوَّعة والمميَّزة. والآن دعونا نبدأ برنامجنا بفقرة صلاة.</a:t>
            </a:r>
          </a:p>
          <a:p>
            <a:pPr marL="0" algn="r" defTabSz="914400" rtl="1" eaLnBrk="1" latinLnBrk="0" hangingPunct="1"/>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     </a:t>
            </a:r>
            <a:r>
              <a:rPr lang="ar-LB" sz="1200" b="0" kern="1200" dirty="0">
                <a:solidFill>
                  <a:schemeClr val="tx1"/>
                </a:solidFill>
                <a:effectLst/>
                <a:latin typeface="+mn-lt"/>
                <a:ea typeface="+mn-ea"/>
                <a:cs typeface="+mn-cs"/>
              </a:rPr>
              <a:t> المواد المطلوبة: </a:t>
            </a:r>
            <a:r>
              <a:rPr lang="ar-LB" sz="1200" kern="1200" dirty="0">
                <a:solidFill>
                  <a:schemeClr val="tx1"/>
                </a:solidFill>
                <a:effectLst/>
                <a:latin typeface="+mn-lt"/>
                <a:ea typeface="+mn-ea"/>
                <a:cs typeface="+mn-cs"/>
              </a:rPr>
              <a:t>فلِّين، كلمات الآية على أوراق 5</a:t>
            </a:r>
            <a:r>
              <a:rPr lang="en-US" sz="1200" kern="1200" dirty="0">
                <a:solidFill>
                  <a:schemeClr val="tx1"/>
                </a:solidFill>
                <a:effectLst/>
                <a:latin typeface="+mn-lt"/>
                <a:ea typeface="+mn-ea"/>
                <a:cs typeface="+mn-cs"/>
              </a:rPr>
              <a:t>A</a:t>
            </a:r>
          </a:p>
          <a:p>
            <a:pPr algn="r" rtl="1"/>
            <a:r>
              <a:rPr lang="ar-LB" sz="1200" kern="1200" dirty="0">
                <a:solidFill>
                  <a:schemeClr val="tx1"/>
                </a:solidFill>
                <a:effectLst/>
                <a:latin typeface="+mn-lt"/>
                <a:ea typeface="+mn-ea"/>
                <a:cs typeface="+mn-cs"/>
              </a:rPr>
              <a:t>     </a:t>
            </a:r>
          </a:p>
          <a:p>
            <a:pPr algn="r" rtl="1"/>
            <a:r>
              <a:rPr lang="ar-LB" sz="1200" kern="1200" dirty="0">
                <a:solidFill>
                  <a:schemeClr val="tx1"/>
                </a:solidFill>
                <a:effectLst/>
                <a:latin typeface="+mn-lt"/>
                <a:ea typeface="+mn-ea"/>
                <a:cs typeface="+mn-cs"/>
              </a:rPr>
              <a:t>      - بعد أن تكرِّر الآية عدَّة مراتٍ مع الأولاد،</a:t>
            </a:r>
          </a:p>
          <a:p>
            <a:pPr algn="r" rtl="1"/>
            <a:r>
              <a:rPr lang="ar-LB" sz="1200" kern="1200" dirty="0">
                <a:solidFill>
                  <a:schemeClr val="tx1"/>
                </a:solidFill>
                <a:effectLst/>
                <a:latin typeface="+mn-lt"/>
                <a:ea typeface="+mn-ea"/>
                <a:cs typeface="+mn-cs"/>
              </a:rPr>
              <a:t>      - ضع الأوراق على الطاولة بشكل مغلق. </a:t>
            </a:r>
          </a:p>
          <a:p>
            <a:pPr algn="r" rtl="1"/>
            <a:r>
              <a:rPr lang="ar-LB" sz="1200" kern="1200" dirty="0">
                <a:solidFill>
                  <a:schemeClr val="tx1"/>
                </a:solidFill>
                <a:effectLst/>
                <a:latin typeface="+mn-lt"/>
                <a:ea typeface="+mn-ea"/>
                <a:cs typeface="+mn-cs"/>
              </a:rPr>
              <a:t>      - على كلّ ولد بدوره أن يفتح كلمات الآية المتطابقة.</a:t>
            </a:r>
          </a:p>
          <a:p>
            <a:pPr algn="r" rtl="1"/>
            <a:r>
              <a:rPr lang="ar-LB" sz="1200" kern="1200" dirty="0">
                <a:solidFill>
                  <a:schemeClr val="tx1"/>
                </a:solidFill>
                <a:effectLst/>
                <a:latin typeface="+mn-lt"/>
                <a:ea typeface="+mn-ea"/>
                <a:cs typeface="+mn-cs"/>
              </a:rPr>
              <a:t>      - تستمر اللعبة حتى اكتمال الآية.</a:t>
            </a:r>
          </a:p>
          <a:p>
            <a:pPr algn="r" rtl="1"/>
            <a:r>
              <a:rPr lang="ar-LB" sz="1200" kern="1200" dirty="0">
                <a:solidFill>
                  <a:schemeClr val="tx1"/>
                </a:solidFill>
                <a:effectLst/>
                <a:latin typeface="+mn-lt"/>
                <a:ea typeface="+mn-ea"/>
                <a:cs typeface="+mn-cs"/>
              </a:rPr>
              <a:t>      - اطلب من الأولاد وضع الآية بالترتيب الصحيح وترديدها بصوت مرتفع.</a:t>
            </a:r>
          </a:p>
        </p:txBody>
      </p:sp>
      <p:sp>
        <p:nvSpPr>
          <p:cNvPr id="4" name="Slide Number Placeholder 3"/>
          <p:cNvSpPr>
            <a:spLocks noGrp="1"/>
          </p:cNvSpPr>
          <p:nvPr>
            <p:ph type="sldNum" sz="quarter" idx="5"/>
          </p:nvPr>
        </p:nvSpPr>
        <p:spPr/>
        <p:txBody>
          <a:bodyPr/>
          <a:lstStyle/>
          <a:p>
            <a:fld id="{0A31E068-D99C-E840-A98D-6E78081BD850}" type="slidenum">
              <a:rPr lang="en-LB" smtClean="0"/>
              <a:t>94</a:t>
            </a:fld>
            <a:endParaRPr lang="en-LB"/>
          </a:p>
        </p:txBody>
      </p:sp>
    </p:spTree>
    <p:extLst>
      <p:ext uri="{BB962C8B-B14F-4D97-AF65-F5344CB8AC3E}">
        <p14:creationId xmlns:p14="http://schemas.microsoft.com/office/powerpoint/2010/main" val="12133460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     </a:t>
            </a:r>
            <a:r>
              <a:rPr lang="ar-LB" sz="1200" b="0" kern="1200" dirty="0">
                <a:solidFill>
                  <a:schemeClr val="tx1"/>
                </a:solidFill>
                <a:effectLst/>
                <a:latin typeface="+mn-lt"/>
                <a:ea typeface="+mn-ea"/>
                <a:cs typeface="+mn-cs"/>
              </a:rPr>
              <a:t> المواد المطلوبة: </a:t>
            </a:r>
            <a:r>
              <a:rPr lang="ar-LB" sz="1200" kern="1200" dirty="0">
                <a:solidFill>
                  <a:schemeClr val="tx1"/>
                </a:solidFill>
                <a:effectLst/>
                <a:latin typeface="+mn-lt"/>
                <a:ea typeface="+mn-ea"/>
                <a:cs typeface="+mn-cs"/>
              </a:rPr>
              <a:t>فلِّين، كلمات الآية على أوراق 5</a:t>
            </a:r>
            <a:r>
              <a:rPr lang="en-US" sz="1200" kern="1200" dirty="0">
                <a:solidFill>
                  <a:schemeClr val="tx1"/>
                </a:solidFill>
                <a:effectLst/>
                <a:latin typeface="+mn-lt"/>
                <a:ea typeface="+mn-ea"/>
                <a:cs typeface="+mn-cs"/>
              </a:rPr>
              <a:t>A</a:t>
            </a:r>
          </a:p>
          <a:p>
            <a:pPr algn="r" rtl="1"/>
            <a:r>
              <a:rPr lang="ar-LB" sz="1200" kern="1200" dirty="0">
                <a:solidFill>
                  <a:schemeClr val="tx1"/>
                </a:solidFill>
                <a:effectLst/>
                <a:latin typeface="+mn-lt"/>
                <a:ea typeface="+mn-ea"/>
                <a:cs typeface="+mn-cs"/>
              </a:rPr>
              <a:t>     </a:t>
            </a:r>
          </a:p>
          <a:p>
            <a:pPr algn="r" rtl="1"/>
            <a:r>
              <a:rPr lang="ar-LB" sz="1200" kern="1200" dirty="0">
                <a:solidFill>
                  <a:schemeClr val="tx1"/>
                </a:solidFill>
                <a:effectLst/>
                <a:latin typeface="+mn-lt"/>
                <a:ea typeface="+mn-ea"/>
                <a:cs typeface="+mn-cs"/>
              </a:rPr>
              <a:t>      - بعد أن تكرِّر الآية عدَّة مراتٍ مع الأولاد،</a:t>
            </a:r>
          </a:p>
          <a:p>
            <a:pPr algn="r" rtl="1"/>
            <a:r>
              <a:rPr lang="ar-LB" sz="1200" kern="1200" dirty="0">
                <a:solidFill>
                  <a:schemeClr val="tx1"/>
                </a:solidFill>
                <a:effectLst/>
                <a:latin typeface="+mn-lt"/>
                <a:ea typeface="+mn-ea"/>
                <a:cs typeface="+mn-cs"/>
              </a:rPr>
              <a:t>      - ضع الأوراق على الطاولة بشكل مغلق. </a:t>
            </a:r>
          </a:p>
          <a:p>
            <a:pPr algn="r" rtl="1"/>
            <a:r>
              <a:rPr lang="ar-LB" sz="1200" kern="1200" dirty="0">
                <a:solidFill>
                  <a:schemeClr val="tx1"/>
                </a:solidFill>
                <a:effectLst/>
                <a:latin typeface="+mn-lt"/>
                <a:ea typeface="+mn-ea"/>
                <a:cs typeface="+mn-cs"/>
              </a:rPr>
              <a:t>      - على كلّ ولد بدوره أن يفتح كلمات الآية المتطابقة.</a:t>
            </a:r>
          </a:p>
          <a:p>
            <a:pPr algn="r" rtl="1"/>
            <a:r>
              <a:rPr lang="ar-LB" sz="1200" kern="1200" dirty="0">
                <a:solidFill>
                  <a:schemeClr val="tx1"/>
                </a:solidFill>
                <a:effectLst/>
                <a:latin typeface="+mn-lt"/>
                <a:ea typeface="+mn-ea"/>
                <a:cs typeface="+mn-cs"/>
              </a:rPr>
              <a:t>      - تستمر اللعبة حتى اكتمال الآية.</a:t>
            </a:r>
          </a:p>
          <a:p>
            <a:pPr algn="r" rtl="1"/>
            <a:r>
              <a:rPr lang="ar-LB" sz="1200" kern="1200" dirty="0">
                <a:solidFill>
                  <a:schemeClr val="tx1"/>
                </a:solidFill>
                <a:effectLst/>
                <a:latin typeface="+mn-lt"/>
                <a:ea typeface="+mn-ea"/>
                <a:cs typeface="+mn-cs"/>
              </a:rPr>
              <a:t>      - اطلب من الأولاد وضع الآية بالترتيب الصحيح وترديدها بصوت مرتفع.</a:t>
            </a:r>
          </a:p>
        </p:txBody>
      </p:sp>
      <p:sp>
        <p:nvSpPr>
          <p:cNvPr id="4" name="Slide Number Placeholder 3"/>
          <p:cNvSpPr>
            <a:spLocks noGrp="1"/>
          </p:cNvSpPr>
          <p:nvPr>
            <p:ph type="sldNum" sz="quarter" idx="5"/>
          </p:nvPr>
        </p:nvSpPr>
        <p:spPr/>
        <p:txBody>
          <a:bodyPr/>
          <a:lstStyle/>
          <a:p>
            <a:fld id="{0A31E068-D99C-E840-A98D-6E78081BD850}" type="slidenum">
              <a:rPr lang="en-LB" smtClean="0"/>
              <a:t>99</a:t>
            </a:fld>
            <a:endParaRPr lang="en-LB"/>
          </a:p>
        </p:txBody>
      </p:sp>
    </p:spTree>
    <p:extLst>
      <p:ext uri="{BB962C8B-B14F-4D97-AF65-F5344CB8AC3E}">
        <p14:creationId xmlns:p14="http://schemas.microsoft.com/office/powerpoint/2010/main" val="20412858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     </a:t>
            </a:r>
            <a:r>
              <a:rPr lang="ar-LB" sz="1200" b="0" kern="1200" dirty="0">
                <a:solidFill>
                  <a:schemeClr val="tx1"/>
                </a:solidFill>
                <a:effectLst/>
                <a:latin typeface="+mn-lt"/>
                <a:ea typeface="+mn-ea"/>
                <a:cs typeface="+mn-cs"/>
              </a:rPr>
              <a:t> المواد المطلوبة: </a:t>
            </a:r>
            <a:r>
              <a:rPr lang="ar-LB" sz="1200" kern="1200" dirty="0">
                <a:solidFill>
                  <a:schemeClr val="tx1"/>
                </a:solidFill>
                <a:effectLst/>
                <a:latin typeface="+mn-lt"/>
                <a:ea typeface="+mn-ea"/>
                <a:cs typeface="+mn-cs"/>
              </a:rPr>
              <a:t>فلِّين، كلمات الآية على أوراق 5</a:t>
            </a:r>
            <a:r>
              <a:rPr lang="en-US" sz="1200" kern="1200" dirty="0">
                <a:solidFill>
                  <a:schemeClr val="tx1"/>
                </a:solidFill>
                <a:effectLst/>
                <a:latin typeface="+mn-lt"/>
                <a:ea typeface="+mn-ea"/>
                <a:cs typeface="+mn-cs"/>
              </a:rPr>
              <a:t>A</a:t>
            </a:r>
          </a:p>
          <a:p>
            <a:pPr algn="r" rtl="1"/>
            <a:r>
              <a:rPr lang="ar-LB" sz="1200" kern="1200" dirty="0">
                <a:solidFill>
                  <a:schemeClr val="tx1"/>
                </a:solidFill>
                <a:effectLst/>
                <a:latin typeface="+mn-lt"/>
                <a:ea typeface="+mn-ea"/>
                <a:cs typeface="+mn-cs"/>
              </a:rPr>
              <a:t>     </a:t>
            </a:r>
          </a:p>
          <a:p>
            <a:pPr algn="r" rtl="1"/>
            <a:r>
              <a:rPr lang="ar-LB" sz="1200" kern="1200" dirty="0">
                <a:solidFill>
                  <a:schemeClr val="tx1"/>
                </a:solidFill>
                <a:effectLst/>
                <a:latin typeface="+mn-lt"/>
                <a:ea typeface="+mn-ea"/>
                <a:cs typeface="+mn-cs"/>
              </a:rPr>
              <a:t>      - بعد أن تكرِّر الآية عدَّة مراتٍ مع الأولاد،</a:t>
            </a:r>
          </a:p>
          <a:p>
            <a:pPr algn="r" rtl="1"/>
            <a:r>
              <a:rPr lang="ar-LB" sz="1200" kern="1200" dirty="0">
                <a:solidFill>
                  <a:schemeClr val="tx1"/>
                </a:solidFill>
                <a:effectLst/>
                <a:latin typeface="+mn-lt"/>
                <a:ea typeface="+mn-ea"/>
                <a:cs typeface="+mn-cs"/>
              </a:rPr>
              <a:t>      - ضع الأوراق على الطاولة بشكل مغلق. </a:t>
            </a:r>
          </a:p>
          <a:p>
            <a:pPr algn="r" rtl="1"/>
            <a:r>
              <a:rPr lang="ar-LB" sz="1200" kern="1200" dirty="0">
                <a:solidFill>
                  <a:schemeClr val="tx1"/>
                </a:solidFill>
                <a:effectLst/>
                <a:latin typeface="+mn-lt"/>
                <a:ea typeface="+mn-ea"/>
                <a:cs typeface="+mn-cs"/>
              </a:rPr>
              <a:t>      - على كلّ ولد بدوره أن يفتح كلمات الآية المتطابقة.</a:t>
            </a:r>
          </a:p>
          <a:p>
            <a:pPr algn="r" rtl="1"/>
            <a:r>
              <a:rPr lang="ar-LB" sz="1200" kern="1200" dirty="0">
                <a:solidFill>
                  <a:schemeClr val="tx1"/>
                </a:solidFill>
                <a:effectLst/>
                <a:latin typeface="+mn-lt"/>
                <a:ea typeface="+mn-ea"/>
                <a:cs typeface="+mn-cs"/>
              </a:rPr>
              <a:t>      - تستمر اللعبة حتى اكتمال الآية.</a:t>
            </a:r>
          </a:p>
          <a:p>
            <a:pPr algn="r" rtl="1"/>
            <a:r>
              <a:rPr lang="ar-LB" sz="1200" kern="1200" dirty="0">
                <a:solidFill>
                  <a:schemeClr val="tx1"/>
                </a:solidFill>
                <a:effectLst/>
                <a:latin typeface="+mn-lt"/>
                <a:ea typeface="+mn-ea"/>
                <a:cs typeface="+mn-cs"/>
              </a:rPr>
              <a:t>      - اطلب من الأولاد وضع الآية بالترتيب الصحيح وترديدها بصوت مرتفع.</a:t>
            </a:r>
          </a:p>
        </p:txBody>
      </p:sp>
      <p:sp>
        <p:nvSpPr>
          <p:cNvPr id="4" name="Slide Number Placeholder 3"/>
          <p:cNvSpPr>
            <a:spLocks noGrp="1"/>
          </p:cNvSpPr>
          <p:nvPr>
            <p:ph type="sldNum" sz="quarter" idx="5"/>
          </p:nvPr>
        </p:nvSpPr>
        <p:spPr/>
        <p:txBody>
          <a:bodyPr/>
          <a:lstStyle/>
          <a:p>
            <a:fld id="{0A31E068-D99C-E840-A98D-6E78081BD850}" type="slidenum">
              <a:rPr lang="en-LB" smtClean="0"/>
              <a:t>104</a:t>
            </a:fld>
            <a:endParaRPr lang="en-LB"/>
          </a:p>
        </p:txBody>
      </p:sp>
    </p:spTree>
    <p:extLst>
      <p:ext uri="{BB962C8B-B14F-4D97-AF65-F5344CB8AC3E}">
        <p14:creationId xmlns:p14="http://schemas.microsoft.com/office/powerpoint/2010/main" val="26983885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0" kern="1200" dirty="0">
                <a:solidFill>
                  <a:schemeClr val="tx1"/>
                </a:solidFill>
                <a:effectLst/>
                <a:latin typeface="+mn-lt"/>
                <a:ea typeface="+mn-ea"/>
                <a:cs typeface="+mn-cs"/>
              </a:rPr>
              <a:t>المواد المطلوبة: </a:t>
            </a:r>
            <a:r>
              <a:rPr lang="ar-LB" dirty="0">
                <a:solidFill>
                  <a:srgbClr val="8A1F52"/>
                </a:solidFill>
                <a:effectLst/>
                <a:latin typeface="Arial" panose="020B0604020202020204" pitchFamily="34" charset="0"/>
              </a:rPr>
              <a:t>علبة مقسَّمة من الداخل – صورة دماغ.</a:t>
            </a:r>
          </a:p>
          <a:p>
            <a:pPr algn="r" rtl="1"/>
            <a:r>
              <a:rPr lang="ar-L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b="1" u="sng" dirty="0">
                <a:solidFill>
                  <a:srgbClr val="24408E"/>
                </a:solidFill>
                <a:effectLst/>
                <a:latin typeface="Arial" panose="020B0604020202020204" pitchFamily="34" charset="0"/>
              </a:rPr>
              <a:t>شرح وتطبيِق </a:t>
            </a:r>
          </a:p>
          <a:p>
            <a:pPr algn="r" rtl="1"/>
            <a:endParaRPr lang="en-US" sz="1200" kern="1200" dirty="0">
              <a:solidFill>
                <a:schemeClr val="tx1"/>
              </a:solidFill>
              <a:effectLst/>
              <a:latin typeface="+mn-lt"/>
              <a:ea typeface="+mn-ea"/>
              <a:cs typeface="+mn-cs"/>
            </a:endParaRPr>
          </a:p>
          <a:p>
            <a:pPr algn="r" rtl="1"/>
            <a:r>
              <a:rPr lang="ar-LB" dirty="0">
                <a:solidFill>
                  <a:srgbClr val="733DA8"/>
                </a:solidFill>
                <a:effectLst/>
                <a:latin typeface="Arial" panose="020B0604020202020204" pitchFamily="34" charset="0"/>
              </a:rPr>
              <a:t>الصق صورة الدّماغ على العلبة من الخارج.</a:t>
            </a:r>
          </a:p>
          <a:p>
            <a:pPr algn="r" rtl="1"/>
            <a:r>
              <a:rPr lang="ar-LB" dirty="0">
                <a:solidFill>
                  <a:srgbClr val="733DA8"/>
                </a:solidFill>
                <a:effectLst/>
                <a:latin typeface="Arial" panose="020B0604020202020204" pitchFamily="34" charset="0"/>
              </a:rPr>
              <a:t>امسك العلبة أمام الأولاد وقل لهم: إنَّ عقل الإنسان هو عبارة عن علبة مقسَّمة من الداخل، ويمتلئ بالأفكار والأحداث اليوميَّة. ولكن ماذا يفعل العقل بكل تلك المعلومات التي يمتلئ بها؟ وهل يتعامل معها بالأهميَّة ذاتها؟ </a:t>
            </a:r>
          </a:p>
          <a:p>
            <a:pPr algn="r" rtl="1"/>
            <a:r>
              <a:rPr lang="ar-LB" dirty="0">
                <a:solidFill>
                  <a:srgbClr val="733DA8"/>
                </a:solidFill>
                <a:effectLst/>
                <a:latin typeface="Arial" panose="020B0604020202020204" pitchFamily="34" charset="0"/>
              </a:rPr>
              <a:t>عندما يستقبل الدِّماغ المعلومات أو الأحداث، تكون لديه اختيارات ثلاث:</a:t>
            </a:r>
          </a:p>
          <a:p>
            <a:pPr algn="r" rtl="1"/>
            <a:br>
              <a:rPr lang="ar-LB" dirty="0">
                <a:solidFill>
                  <a:srgbClr val="733DA8"/>
                </a:solidFill>
                <a:effectLst/>
                <a:latin typeface="Arial" panose="020B0604020202020204" pitchFamily="34" charset="0"/>
              </a:rPr>
            </a:br>
            <a:r>
              <a:rPr lang="ar-LB" b="1" dirty="0">
                <a:solidFill>
                  <a:srgbClr val="733DA8"/>
                </a:solidFill>
                <a:effectLst/>
                <a:latin typeface="Arial" panose="020B0604020202020204" pitchFamily="34" charset="0"/>
              </a:rPr>
              <a:t> </a:t>
            </a:r>
            <a:r>
              <a:rPr lang="ar-LB" b="1" dirty="0">
                <a:solidFill>
                  <a:srgbClr val="40AD48"/>
                </a:solidFill>
                <a:effectLst/>
                <a:latin typeface="Arial" panose="020B0604020202020204" pitchFamily="34" charset="0"/>
              </a:rPr>
              <a:t>الخيار الأوَّل: </a:t>
            </a:r>
            <a:r>
              <a:rPr lang="ar-LB" dirty="0">
                <a:solidFill>
                  <a:srgbClr val="40AD48"/>
                </a:solidFill>
                <a:effectLst/>
                <a:latin typeface="Arial" panose="020B0604020202020204" pitchFamily="34" charset="0"/>
              </a:rPr>
              <a:t>الذاكرة الحسيَّة، أي الذاكرة التي نأخذها من الحواس عندما نشم أو نأكل.</a:t>
            </a:r>
          </a:p>
          <a:p>
            <a:pPr algn="r" rtl="1"/>
            <a:r>
              <a:rPr lang="ar-LB" dirty="0">
                <a:solidFill>
                  <a:srgbClr val="40AD48"/>
                </a:solidFill>
                <a:effectLst/>
                <a:latin typeface="Arial" panose="020B0604020202020204" pitchFamily="34" charset="0"/>
              </a:rPr>
              <a:t>                 وهذا النوع يستمر لبضع ثواني. </a:t>
            </a:r>
          </a:p>
          <a:p>
            <a:pPr algn="r" rtl="1"/>
            <a:r>
              <a:rPr lang="ar-LB" b="1" dirty="0">
                <a:solidFill>
                  <a:srgbClr val="40AD48"/>
                </a:solidFill>
                <a:effectLst/>
                <a:latin typeface="Arial" panose="020B0604020202020204" pitchFamily="34" charset="0"/>
              </a:rPr>
              <a:t>الخيار الثاني</a:t>
            </a:r>
            <a:r>
              <a:rPr lang="ar-LB" dirty="0">
                <a:solidFill>
                  <a:srgbClr val="40AD48"/>
                </a:solidFill>
                <a:effectLst/>
                <a:latin typeface="Arial" panose="020B0604020202020204" pitchFamily="34" charset="0"/>
              </a:rPr>
              <a:t>: الذاكرة قصيرة المدى. وهي التي يحفظها الدِّماغ لمدة بضع دقائق فقط.</a:t>
            </a:r>
          </a:p>
          <a:p>
            <a:pPr algn="r" rtl="1"/>
            <a:r>
              <a:rPr lang="ar-LB" b="1" dirty="0">
                <a:solidFill>
                  <a:srgbClr val="40AD48"/>
                </a:solidFill>
                <a:effectLst/>
                <a:latin typeface="Arial" panose="020B0604020202020204" pitchFamily="34" charset="0"/>
              </a:rPr>
              <a:t>الخيار الثالث: </a:t>
            </a:r>
            <a:r>
              <a:rPr lang="ar-LB" dirty="0">
                <a:solidFill>
                  <a:srgbClr val="40AD48"/>
                </a:solidFill>
                <a:effectLst/>
                <a:latin typeface="Arial" panose="020B0604020202020204" pitchFamily="34" charset="0"/>
              </a:rPr>
              <a:t>الذاكرة طويلة المدى، حيث تبقى المعلومات المحفوظة فيها إلى الأبد، أو إلى حين استبدالها بمعلومات أخرى.</a:t>
            </a:r>
          </a:p>
          <a:p>
            <a:pPr algn="r" rtl="1"/>
            <a:br>
              <a:rPr lang="ar-LB" dirty="0">
                <a:solidFill>
                  <a:srgbClr val="733DA8"/>
                </a:solidFill>
                <a:effectLst/>
                <a:latin typeface="Arial" panose="020B0604020202020204" pitchFamily="34" charset="0"/>
              </a:rPr>
            </a:br>
            <a:endParaRPr lang="ar-LB" dirty="0">
              <a:solidFill>
                <a:srgbClr val="733DA8"/>
              </a:solidFill>
              <a:effectLst/>
              <a:latin typeface="Arial" panose="020B0604020202020204" pitchFamily="34" charset="0"/>
            </a:endParaRPr>
          </a:p>
          <a:p>
            <a:pPr algn="r" rtl="1"/>
            <a:r>
              <a:rPr lang="ar-LB" dirty="0">
                <a:solidFill>
                  <a:srgbClr val="733DA8"/>
                </a:solidFill>
                <a:effectLst/>
                <a:latin typeface="Arial" panose="020B0604020202020204" pitchFamily="34" charset="0"/>
              </a:rPr>
              <a:t>هكذا يتصرف الدِّماغ بناءً على نوع المعلومات التي تدخل إليه. </a:t>
            </a:r>
          </a:p>
          <a:p>
            <a:pPr algn="r" rtl="1"/>
            <a:br>
              <a:rPr lang="ar-LB" dirty="0">
                <a:solidFill>
                  <a:srgbClr val="733DA8"/>
                </a:solidFill>
                <a:effectLst/>
                <a:latin typeface="Arial" panose="020B0604020202020204" pitchFamily="34" charset="0"/>
              </a:rPr>
            </a:br>
            <a:endParaRPr lang="ar-LB" dirty="0">
              <a:solidFill>
                <a:srgbClr val="733DA8"/>
              </a:solidFill>
              <a:effectLst/>
              <a:latin typeface="Arial" panose="020B0604020202020204" pitchFamily="34" charset="0"/>
            </a:endParaRPr>
          </a:p>
          <a:p>
            <a:pPr algn="r" rtl="1"/>
            <a:r>
              <a:rPr lang="ar-LB" dirty="0">
                <a:solidFill>
                  <a:srgbClr val="733DA8"/>
                </a:solidFill>
                <a:effectLst/>
                <a:latin typeface="Arial" panose="020B0604020202020204" pitchFamily="34" charset="0"/>
              </a:rPr>
              <a:t>اليوم سوف نصلي من أجل عقولنا، لكي يذكّرنا الله بكلّ شيءٍ تعلّمناه، ولنطلب منه أن تبقى هذه الدروس محفوظة في ذاكرتنا الطويلة المدى حتى نستطيع أن نستخدمها عندمل نتعرَّض لصعوبات في الحياة.</a:t>
            </a:r>
          </a:p>
          <a:p>
            <a:pPr algn="r" rtl="1"/>
            <a:r>
              <a:rPr lang="ar-LB" dirty="0">
                <a:solidFill>
                  <a:srgbClr val="733DA8"/>
                </a:solidFill>
                <a:effectLst/>
                <a:latin typeface="Arial" panose="020B0604020202020204" pitchFamily="34" charset="0"/>
              </a:rPr>
              <a:t>دعونا نحني رؤوسنا للصلاة.</a:t>
            </a:r>
          </a:p>
          <a:p>
            <a:pPr algn="r" rtl="1"/>
            <a:endParaRPr lang="en-US"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dirty="0">
                <a:solidFill>
                  <a:srgbClr val="24408E"/>
                </a:solidFill>
                <a:effectLst/>
                <a:latin typeface="Arial" panose="020B0604020202020204" pitchFamily="34" charset="0"/>
              </a:rPr>
              <a:t>“يا رب نشكرك من أجل هذه السنة وكلّ المعلومات والتعاليم التي تعلّمناها من كتابك المقدَّس. نطلب منك اليوم أن تثبِّت هذه التعاليم في الذاكرة الطويلة المدى لكلّ واحد منّا، لكي نطبّقها دائمًا في حياتنا. باسم يسوع، آمين.”</a:t>
            </a:r>
          </a:p>
          <a:p>
            <a:pPr algn="r" rtl="1"/>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25341417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solidFill>
                  <a:srgbClr val="24408E"/>
                </a:solidFill>
                <a:effectLst/>
                <a:latin typeface="Arial" panose="020B0604020202020204" pitchFamily="34" charset="0"/>
              </a:rPr>
              <a:t>-١-</a:t>
            </a:r>
          </a:p>
          <a:p>
            <a:pPr algn="ctr"/>
            <a:r>
              <a:rPr lang="ar-LB" dirty="0">
                <a:solidFill>
                  <a:srgbClr val="24408E"/>
                </a:solidFill>
                <a:effectLst/>
                <a:latin typeface="Arial" panose="020B0604020202020204" pitchFamily="34" charset="0"/>
              </a:rPr>
              <a:t>كلمة الله بتعلّمني</a:t>
            </a:r>
          </a:p>
          <a:p>
            <a:pPr algn="ctr"/>
            <a:r>
              <a:rPr lang="ar-LB" dirty="0">
                <a:solidFill>
                  <a:srgbClr val="24408E"/>
                </a:solidFill>
                <a:effectLst/>
                <a:latin typeface="Arial" panose="020B0604020202020204" pitchFamily="34" charset="0"/>
              </a:rPr>
              <a:t>الله حَدِّي وين ما بكون</a:t>
            </a:r>
          </a:p>
          <a:p>
            <a:pPr algn="ctr"/>
            <a:r>
              <a:rPr lang="ar-LB" dirty="0">
                <a:solidFill>
                  <a:srgbClr val="24408E"/>
                </a:solidFill>
                <a:effectLst/>
                <a:latin typeface="Arial" panose="020B0604020202020204" pitchFamily="34" charset="0"/>
              </a:rPr>
              <a:t>بيسمع صوتي لمَّا بصَلّي</a:t>
            </a:r>
          </a:p>
          <a:p>
            <a:pPr algn="ctr"/>
            <a:r>
              <a:rPr lang="ar-LB" dirty="0">
                <a:solidFill>
                  <a:srgbClr val="24408E"/>
                </a:solidFill>
                <a:effectLst/>
                <a:latin typeface="Arial" panose="020B0604020202020204" pitchFamily="34" charset="0"/>
              </a:rPr>
              <a:t>رَح طيع كِلمتو لمَّا يقِلِّي</a:t>
            </a:r>
          </a:p>
          <a:p>
            <a:pPr algn="ctr"/>
            <a:r>
              <a:rPr lang="ar-LB" dirty="0">
                <a:solidFill>
                  <a:srgbClr val="24408E"/>
                </a:solidFill>
                <a:effectLst/>
                <a:latin typeface="Arial" panose="020B0604020202020204" pitchFamily="34" charset="0"/>
              </a:rPr>
              <a:t>أنا جنبَك يا ابني على طول</a:t>
            </a:r>
          </a:p>
          <a:p>
            <a:pPr algn="ctr"/>
            <a:br>
              <a:rPr lang="ar-LB" dirty="0">
                <a:solidFill>
                  <a:srgbClr val="24408E"/>
                </a:solidFill>
                <a:effectLst/>
                <a:latin typeface="Arial" panose="020B0604020202020204" pitchFamily="34" charset="0"/>
              </a:rPr>
            </a:br>
            <a:endParaRPr lang="ar-LB" dirty="0">
              <a:solidFill>
                <a:srgbClr val="24408E"/>
              </a:solidFill>
              <a:effectLst/>
              <a:latin typeface="Arial" panose="020B0604020202020204" pitchFamily="34" charset="0"/>
            </a:endParaRPr>
          </a:p>
          <a:p>
            <a:pPr algn="ctr"/>
            <a:r>
              <a:rPr lang="ar-LB" dirty="0">
                <a:solidFill>
                  <a:srgbClr val="24408E"/>
                </a:solidFill>
                <a:effectLst/>
                <a:latin typeface="Arial" panose="020B0604020202020204" pitchFamily="34" charset="0"/>
              </a:rPr>
              <a:t>- القرار -</a:t>
            </a:r>
          </a:p>
          <a:p>
            <a:pPr algn="ctr"/>
            <a:r>
              <a:rPr lang="ar-LB" dirty="0">
                <a:solidFill>
                  <a:srgbClr val="24408E"/>
                </a:solidFill>
                <a:effectLst/>
                <a:latin typeface="Arial" panose="020B0604020202020204" pitchFamily="34" charset="0"/>
              </a:rPr>
              <a:t>أنا بحبَّك ربِّي يسوع</a:t>
            </a:r>
          </a:p>
          <a:p>
            <a:pPr algn="ctr"/>
            <a:r>
              <a:rPr lang="ar-LB" dirty="0">
                <a:solidFill>
                  <a:srgbClr val="24408E"/>
                </a:solidFill>
                <a:effectLst/>
                <a:latin typeface="Arial" panose="020B0604020202020204" pitchFamily="34" charset="0"/>
              </a:rPr>
              <a:t>رَح غَنّي بِصُوت مسموع</a:t>
            </a:r>
          </a:p>
          <a:p>
            <a:pPr algn="ctr"/>
            <a:r>
              <a:rPr lang="ar-LB" dirty="0">
                <a:solidFill>
                  <a:srgbClr val="24408E"/>
                </a:solidFill>
                <a:effectLst/>
                <a:latin typeface="Arial" panose="020B0604020202020204" pitchFamily="34" charset="0"/>
              </a:rPr>
              <a:t>وإذا قالولي إِنّي فاشل</a:t>
            </a:r>
          </a:p>
          <a:p>
            <a:pPr algn="ctr"/>
            <a:r>
              <a:rPr lang="ar-LB" dirty="0">
                <a:solidFill>
                  <a:srgbClr val="24408E"/>
                </a:solidFill>
                <a:effectLst/>
                <a:latin typeface="Arial" panose="020B0604020202020204" pitchFamily="34" charset="0"/>
              </a:rPr>
              <a:t>بِتذَكَرْ وعدَك يا يسوع</a:t>
            </a:r>
          </a:p>
          <a:p>
            <a:pPr algn="ctr"/>
            <a:r>
              <a:rPr lang="ar-LB" dirty="0">
                <a:solidFill>
                  <a:srgbClr val="24408E"/>
                </a:solidFill>
                <a:effectLst/>
                <a:latin typeface="Arial" panose="020B0604020202020204" pitchFamily="34" charset="0"/>
              </a:rPr>
              <a:t>أنا حَدَك إنتَ وزعلان</a:t>
            </a:r>
          </a:p>
          <a:p>
            <a:pPr algn="ctr"/>
            <a:r>
              <a:rPr lang="ar-LB" dirty="0">
                <a:solidFill>
                  <a:srgbClr val="24408E"/>
                </a:solidFill>
                <a:effectLst/>
                <a:latin typeface="Arial" panose="020B0604020202020204" pitchFamily="34" charset="0"/>
              </a:rPr>
              <a:t>أنا بْشَجعَك إنتَ وفِشلان</a:t>
            </a:r>
          </a:p>
          <a:p>
            <a:pPr algn="ctr"/>
            <a:r>
              <a:rPr lang="ar-LB" dirty="0">
                <a:solidFill>
                  <a:srgbClr val="24408E"/>
                </a:solidFill>
                <a:effectLst/>
                <a:latin typeface="Arial" panose="020B0604020202020204" pitchFamily="34" charset="0"/>
              </a:rPr>
              <a:t>وإِذا مَرَّة حَسَيتْ بخُوف</a:t>
            </a:r>
          </a:p>
          <a:p>
            <a:pPr algn="ctr"/>
            <a:r>
              <a:rPr lang="ar-LB" dirty="0">
                <a:solidFill>
                  <a:srgbClr val="24408E"/>
                </a:solidFill>
                <a:effectLst/>
                <a:latin typeface="Arial" panose="020B0604020202020204" pitchFamily="34" charset="0"/>
              </a:rPr>
              <a:t>صَلِّي وقول إنَّك تعبان</a:t>
            </a:r>
          </a:p>
          <a:p>
            <a:pPr algn="ctr"/>
            <a:br>
              <a:rPr lang="ar-LB" dirty="0">
                <a:solidFill>
                  <a:srgbClr val="24408E"/>
                </a:solidFill>
                <a:effectLst/>
                <a:latin typeface="Arial" panose="020B0604020202020204" pitchFamily="34" charset="0"/>
              </a:rPr>
            </a:br>
            <a:endParaRPr lang="en-LB" dirty="0"/>
          </a:p>
          <a:p>
            <a:pPr algn="ctr"/>
            <a:r>
              <a:rPr lang="ar-LB" dirty="0">
                <a:solidFill>
                  <a:srgbClr val="24408E"/>
                </a:solidFill>
                <a:effectLst/>
                <a:latin typeface="Arial" panose="020B0604020202020204" pitchFamily="34" charset="0"/>
              </a:rPr>
              <a:t>- ٢ -</a:t>
            </a:r>
          </a:p>
          <a:p>
            <a:pPr algn="ctr"/>
            <a:r>
              <a:rPr lang="ar-LB" dirty="0">
                <a:solidFill>
                  <a:srgbClr val="24408E"/>
                </a:solidFill>
                <a:effectLst/>
                <a:latin typeface="Arial" panose="020B0604020202020204" pitchFamily="34" charset="0"/>
              </a:rPr>
              <a:t>الله هوِ يللّي خلَقني</a:t>
            </a:r>
          </a:p>
          <a:p>
            <a:pPr algn="ctr"/>
            <a:r>
              <a:rPr lang="ar-LB" dirty="0">
                <a:solidFill>
                  <a:srgbClr val="24408E"/>
                </a:solidFill>
                <a:effectLst/>
                <a:latin typeface="Arial" panose="020B0604020202020204" pitchFamily="34" charset="0"/>
              </a:rPr>
              <a:t>بيِهتم فِيِّ على طول</a:t>
            </a:r>
          </a:p>
          <a:p>
            <a:pPr algn="ctr"/>
            <a:r>
              <a:rPr lang="ar-LB" dirty="0">
                <a:solidFill>
                  <a:srgbClr val="24408E"/>
                </a:solidFill>
                <a:effectLst/>
                <a:latin typeface="Arial" panose="020B0604020202020204" pitchFamily="34" charset="0"/>
              </a:rPr>
              <a:t>كلمة الله بِتعَلمني</a:t>
            </a:r>
          </a:p>
          <a:p>
            <a:pPr algn="ctr"/>
            <a:r>
              <a:rPr lang="ar-LB" dirty="0">
                <a:solidFill>
                  <a:srgbClr val="24408E"/>
                </a:solidFill>
                <a:effectLst/>
                <a:latin typeface="Arial" panose="020B0604020202020204" pitchFamily="34" charset="0"/>
              </a:rPr>
              <a:t>بتفهمني وبتذكرني</a:t>
            </a:r>
          </a:p>
          <a:p>
            <a:pPr algn="ctr"/>
            <a:r>
              <a:rPr lang="ar-LB" dirty="0">
                <a:solidFill>
                  <a:srgbClr val="24408E"/>
                </a:solidFill>
                <a:effectLst/>
                <a:latin typeface="Arial" panose="020B0604020202020204" pitchFamily="34" charset="0"/>
              </a:rPr>
              <a:t>الله بحبني كيف ما بكون</a:t>
            </a:r>
          </a:p>
          <a:p>
            <a:pPr algn="ctr"/>
            <a:br>
              <a:rPr lang="ar-LB" dirty="0">
                <a:solidFill>
                  <a:srgbClr val="24408E"/>
                </a:solidFill>
                <a:effectLst/>
                <a:latin typeface="Arial" panose="020B0604020202020204" pitchFamily="34" charset="0"/>
              </a:rPr>
            </a:br>
            <a:endParaRPr lang="ar-LB" dirty="0">
              <a:solidFill>
                <a:srgbClr val="24408E"/>
              </a:solidFill>
              <a:effectLst/>
              <a:latin typeface="Arial" panose="020B0604020202020204" pitchFamily="34" charset="0"/>
            </a:endParaRPr>
          </a:p>
          <a:p>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4</a:t>
            </a:fld>
            <a:endParaRPr lang="en-LB"/>
          </a:p>
        </p:txBody>
      </p:sp>
    </p:spTree>
    <p:extLst>
      <p:ext uri="{BB962C8B-B14F-4D97-AF65-F5344CB8AC3E}">
        <p14:creationId xmlns:p14="http://schemas.microsoft.com/office/powerpoint/2010/main" val="32065506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dirty="0">
                <a:solidFill>
                  <a:srgbClr val="24408E"/>
                </a:solidFill>
                <a:effectLst/>
                <a:latin typeface="Arial" panose="020B0604020202020204" pitchFamily="34" charset="0"/>
              </a:rPr>
              <a:t>- القرار-</a:t>
            </a:r>
          </a:p>
          <a:p>
            <a:pPr algn="ctr" rtl="1"/>
            <a:r>
              <a:rPr lang="ar-LB" dirty="0">
                <a:solidFill>
                  <a:srgbClr val="24408E"/>
                </a:solidFill>
                <a:effectLst/>
                <a:latin typeface="Arial" panose="020B0604020202020204" pitchFamily="34" charset="0"/>
              </a:rPr>
              <a:t> طول ما الشمس فيها نور طول ما في ميَّه في البحور</a:t>
            </a:r>
          </a:p>
          <a:p>
            <a:pPr algn="ctr" rtl="1"/>
            <a:r>
              <a:rPr lang="ar-LB" dirty="0">
                <a:solidFill>
                  <a:srgbClr val="24408E"/>
                </a:solidFill>
                <a:effectLst/>
                <a:latin typeface="Arial" panose="020B0604020202020204" pitchFamily="34" charset="0"/>
              </a:rPr>
              <a:t>طول ما الأرض تِفْضَلْ تِدُورْ هَافْضَلْ أرَنِّمْ لِيكْ</a:t>
            </a:r>
          </a:p>
          <a:p>
            <a:pPr algn="ctr" rtl="1"/>
            <a:br>
              <a:rPr lang="ar-LB" dirty="0">
                <a:solidFill>
                  <a:srgbClr val="24408E"/>
                </a:solidFill>
                <a:effectLst/>
                <a:latin typeface="Arial" panose="020B0604020202020204" pitchFamily="34" charset="0"/>
              </a:rPr>
            </a:br>
            <a:endParaRPr lang="ar-LB" dirty="0">
              <a:solidFill>
                <a:srgbClr val="24408E"/>
              </a:solidFill>
              <a:effectLst/>
              <a:latin typeface="Arial" panose="020B0604020202020204" pitchFamily="34" charset="0"/>
            </a:endParaRPr>
          </a:p>
          <a:p>
            <a:pPr algn="ctr" rtl="1"/>
            <a:r>
              <a:rPr lang="ar-LB" dirty="0">
                <a:solidFill>
                  <a:srgbClr val="24408E"/>
                </a:solidFill>
                <a:effectLst/>
                <a:latin typeface="Arial" panose="020B0604020202020204" pitchFamily="34" charset="0"/>
              </a:rPr>
              <a:t>-١-</a:t>
            </a:r>
          </a:p>
          <a:p>
            <a:pPr algn="ctr" rtl="1"/>
            <a:r>
              <a:rPr lang="ar-LB" dirty="0">
                <a:solidFill>
                  <a:srgbClr val="24408E"/>
                </a:solidFill>
                <a:effectLst/>
                <a:latin typeface="Arial" panose="020B0604020202020204" pitchFamily="34" charset="0"/>
              </a:rPr>
              <a:t>مين خلّاَ نور الشمس كلّ يوم ما بيِنْقَطَعْش </a:t>
            </a:r>
          </a:p>
          <a:p>
            <a:pPr algn="ctr" rtl="1"/>
            <a:r>
              <a:rPr lang="ar-LB" dirty="0">
                <a:solidFill>
                  <a:srgbClr val="24408E"/>
                </a:solidFill>
                <a:effectLst/>
                <a:latin typeface="Arial" panose="020B0604020202020204" pitchFamily="34" charset="0"/>
              </a:rPr>
              <a:t>مين خلَّا موج البحر رايِحْ جايِ ما يُوقَفْش</a:t>
            </a:r>
          </a:p>
          <a:p>
            <a:pPr algn="ctr" rtl="1"/>
            <a:r>
              <a:rPr lang="ar-LB" dirty="0">
                <a:solidFill>
                  <a:srgbClr val="24408E"/>
                </a:solidFill>
                <a:effectLst/>
                <a:latin typeface="Arial" panose="020B0604020202020204" pitchFamily="34" charset="0"/>
              </a:rPr>
              <a:t>مين خلّا الأرض تْلِفْ تْلِفْ تْلِفْ وما تْوَقَفْش</a:t>
            </a:r>
          </a:p>
          <a:p>
            <a:pPr algn="ctr" rtl="1"/>
            <a:r>
              <a:rPr lang="ar-LB" dirty="0">
                <a:solidFill>
                  <a:srgbClr val="24408E"/>
                </a:solidFill>
                <a:effectLst/>
                <a:latin typeface="Arial" panose="020B0604020202020204" pitchFamily="34" charset="0"/>
              </a:rPr>
              <a:t> غيرَك إنتَ يا يسوع .... علشان كدَه</a:t>
            </a:r>
          </a:p>
          <a:p>
            <a:pPr algn="ctr" rtl="1"/>
            <a:r>
              <a:rPr lang="ar-LB" dirty="0">
                <a:solidFill>
                  <a:srgbClr val="24408E"/>
                </a:solidFill>
                <a:effectLst/>
                <a:latin typeface="Arial" panose="020B0604020202020204" pitchFamily="34" charset="0"/>
              </a:rPr>
              <a:t>-٢-</a:t>
            </a:r>
          </a:p>
          <a:p>
            <a:pPr algn="ctr" rtl="1"/>
            <a:r>
              <a:rPr lang="ar-LB" dirty="0">
                <a:solidFill>
                  <a:srgbClr val="24408E"/>
                </a:solidFill>
                <a:effectLst/>
                <a:latin typeface="Arial" panose="020B0604020202020204" pitchFamily="34" charset="0"/>
              </a:rPr>
              <a:t>مين قدِّم حبُّه ليَّ عالصليب أخَذ مكاني</a:t>
            </a:r>
          </a:p>
          <a:p>
            <a:pPr algn="ctr" rtl="1"/>
            <a:r>
              <a:rPr lang="ar-LB" dirty="0">
                <a:solidFill>
                  <a:srgbClr val="24408E"/>
                </a:solidFill>
                <a:effectLst/>
                <a:latin typeface="Arial" panose="020B0604020202020204" pitchFamily="34" charset="0"/>
              </a:rPr>
              <a:t> مين إِداني الحُرّية مين ثَبَّت فيَّ إيماني</a:t>
            </a:r>
          </a:p>
          <a:p>
            <a:pPr algn="ctr" rtl="1"/>
            <a:r>
              <a:rPr lang="ar-LB" dirty="0">
                <a:solidFill>
                  <a:srgbClr val="24408E"/>
                </a:solidFill>
                <a:effectLst/>
                <a:latin typeface="Arial" panose="020B0604020202020204" pitchFamily="34" charset="0"/>
              </a:rPr>
              <a:t>مين كان وَعْدُه ليَّ عَالسَّحاب أنا جايِّ تَانِي</a:t>
            </a:r>
          </a:p>
          <a:p>
            <a:pPr algn="ctr" rtl="1"/>
            <a:r>
              <a:rPr lang="ar-LB" dirty="0">
                <a:solidFill>
                  <a:srgbClr val="24408E"/>
                </a:solidFill>
                <a:effectLst/>
                <a:latin typeface="Arial" panose="020B0604020202020204" pitchFamily="34" charset="0"/>
              </a:rPr>
              <a:t> غِيرَك إنتَ يا يسوع عَلَشْان كدَه</a:t>
            </a:r>
          </a:p>
        </p:txBody>
      </p:sp>
      <p:sp>
        <p:nvSpPr>
          <p:cNvPr id="4" name="Slide Number Placeholder 3"/>
          <p:cNvSpPr>
            <a:spLocks noGrp="1"/>
          </p:cNvSpPr>
          <p:nvPr>
            <p:ph type="sldNum" sz="quarter" idx="5"/>
          </p:nvPr>
        </p:nvSpPr>
        <p:spPr/>
        <p:txBody>
          <a:bodyPr/>
          <a:lstStyle/>
          <a:p>
            <a:fld id="{0A31E068-D99C-E840-A98D-6E78081BD850}" type="slidenum">
              <a:rPr lang="en-LB" smtClean="0"/>
              <a:t>14</a:t>
            </a:fld>
            <a:endParaRPr lang="en-LB"/>
          </a:p>
        </p:txBody>
      </p:sp>
    </p:spTree>
    <p:extLst>
      <p:ext uri="{BB962C8B-B14F-4D97-AF65-F5344CB8AC3E}">
        <p14:creationId xmlns:p14="http://schemas.microsoft.com/office/powerpoint/2010/main" val="3772915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dirty="0">
                <a:solidFill>
                  <a:srgbClr val="24408E"/>
                </a:solidFill>
                <a:effectLst/>
                <a:latin typeface="Arial" panose="020B0604020202020204" pitchFamily="34" charset="0"/>
              </a:rPr>
              <a:t>- ١ -</a:t>
            </a:r>
          </a:p>
          <a:p>
            <a:pPr algn="ctr" rtl="1"/>
            <a:r>
              <a:rPr lang="ar-LB" dirty="0">
                <a:solidFill>
                  <a:srgbClr val="24408E"/>
                </a:solidFill>
                <a:effectLst/>
                <a:latin typeface="Arial" panose="020B0604020202020204" pitchFamily="34" charset="0"/>
              </a:rPr>
              <a:t>لو ساكن بخيمة أو ساكن بقصر</a:t>
            </a:r>
          </a:p>
          <a:p>
            <a:pPr algn="ctr" rtl="1"/>
            <a:r>
              <a:rPr lang="ar-LB" dirty="0">
                <a:solidFill>
                  <a:srgbClr val="24408E"/>
                </a:solidFill>
                <a:effectLst/>
                <a:latin typeface="Arial" panose="020B0604020202020204" pitchFamily="34" charset="0"/>
              </a:rPr>
              <a:t>راكب سيارة فخمة أو أيّ باص للنقل</a:t>
            </a:r>
          </a:p>
          <a:p>
            <a:pPr algn="ctr" rtl="1"/>
            <a:r>
              <a:rPr lang="ar-LB" dirty="0">
                <a:solidFill>
                  <a:srgbClr val="24408E"/>
                </a:solidFill>
                <a:effectLst/>
                <a:latin typeface="Arial" panose="020B0604020202020204" pitchFamily="34" charset="0"/>
              </a:rPr>
              <a:t>لو بلعب بالنادي أو بالحارة مع أصحابي</a:t>
            </a:r>
          </a:p>
          <a:p>
            <a:pPr algn="ctr" rtl="1"/>
            <a:r>
              <a:rPr lang="ar-LB" dirty="0">
                <a:solidFill>
                  <a:srgbClr val="24408E"/>
                </a:solidFill>
                <a:effectLst/>
                <a:latin typeface="Arial" panose="020B0604020202020204" pitchFamily="34" charset="0"/>
              </a:rPr>
              <a:t>كلّنا عنده واحد ما حدا أحسن من التاني</a:t>
            </a:r>
          </a:p>
          <a:p>
            <a:pPr algn="ctr" rtl="1"/>
            <a:br>
              <a:rPr lang="ar-LB" dirty="0">
                <a:solidFill>
                  <a:srgbClr val="24408E"/>
                </a:solidFill>
                <a:effectLst/>
                <a:latin typeface="Arial" panose="020B0604020202020204" pitchFamily="34" charset="0"/>
              </a:rPr>
            </a:br>
            <a:endParaRPr lang="ar-LB" dirty="0">
              <a:solidFill>
                <a:srgbClr val="24408E"/>
              </a:solidFill>
              <a:effectLst/>
              <a:latin typeface="Arial" panose="020B0604020202020204" pitchFamily="34" charset="0"/>
            </a:endParaRPr>
          </a:p>
          <a:p>
            <a:pPr algn="ctr" rtl="1"/>
            <a:r>
              <a:rPr lang="ar-LB" dirty="0">
                <a:solidFill>
                  <a:srgbClr val="24408E"/>
                </a:solidFill>
                <a:effectLst/>
                <a:latin typeface="Arial" panose="020B0604020202020204" pitchFamily="34" charset="0"/>
              </a:rPr>
              <a:t>- القرار -</a:t>
            </a:r>
          </a:p>
          <a:p>
            <a:pPr algn="ctr" rtl="1"/>
            <a:r>
              <a:rPr lang="ar-LB" dirty="0">
                <a:solidFill>
                  <a:srgbClr val="24408E"/>
                </a:solidFill>
                <a:effectLst/>
                <a:latin typeface="Arial" panose="020B0604020202020204" pitchFamily="34" charset="0"/>
              </a:rPr>
              <a:t>قيمتي مش بشكلي قيمتي مش بلبسي</a:t>
            </a:r>
          </a:p>
          <a:p>
            <a:pPr algn="ctr" rtl="1"/>
            <a:r>
              <a:rPr lang="ar-LB" dirty="0">
                <a:solidFill>
                  <a:srgbClr val="24408E"/>
                </a:solidFill>
                <a:effectLst/>
                <a:latin typeface="Arial" panose="020B0604020202020204" pitchFamily="34" charset="0"/>
              </a:rPr>
              <a:t>قيمتي مش بأهلي ولا بغناي أو فقري</a:t>
            </a:r>
          </a:p>
          <a:p>
            <a:pPr algn="ctr" rtl="1"/>
            <a:r>
              <a:rPr lang="ar-LB" dirty="0">
                <a:solidFill>
                  <a:srgbClr val="24408E"/>
                </a:solidFill>
                <a:effectLst/>
                <a:latin typeface="Arial" panose="020B0604020202020204" pitchFamily="34" charset="0"/>
              </a:rPr>
              <a:t>قيمتي بإلهي اللي مات بدالي</a:t>
            </a:r>
          </a:p>
          <a:p>
            <a:pPr algn="ctr" rtl="1"/>
            <a:r>
              <a:rPr lang="ar-LB" dirty="0">
                <a:solidFill>
                  <a:srgbClr val="24408E"/>
                </a:solidFill>
                <a:effectLst/>
                <a:latin typeface="Arial" panose="020B0604020202020204" pitchFamily="34" charset="0"/>
              </a:rPr>
              <a:t>غيَّرلي كلّ أحوالي وخلّاني ابن ليه</a:t>
            </a:r>
          </a:p>
          <a:p>
            <a:pPr algn="ctr" rtl="1"/>
            <a:endParaRPr lang="en-US" dirty="0">
              <a:solidFill>
                <a:srgbClr val="24408E"/>
              </a:solidFill>
              <a:effectLst/>
              <a:latin typeface="Arial" panose="020B0604020202020204" pitchFamily="34" charset="0"/>
            </a:endParaRPr>
          </a:p>
          <a:p>
            <a:pPr algn="ctr" rtl="1"/>
            <a:endParaRPr lang="en-US" dirty="0">
              <a:solidFill>
                <a:srgbClr val="24408E"/>
              </a:solidFill>
              <a:effectLst/>
              <a:latin typeface="Arial" panose="020B0604020202020204" pitchFamily="34" charset="0"/>
            </a:endParaRPr>
          </a:p>
          <a:p>
            <a:pPr algn="ctr" rtl="1"/>
            <a:r>
              <a:rPr lang="ar-LB" dirty="0">
                <a:solidFill>
                  <a:srgbClr val="24408E"/>
                </a:solidFill>
                <a:effectLst/>
                <a:latin typeface="Arial" panose="020B0604020202020204" pitchFamily="34" charset="0"/>
              </a:rPr>
              <a:t>أنا مقبول بعيونه ومحبوب كتير كتير</a:t>
            </a:r>
          </a:p>
          <a:p>
            <a:pPr algn="ctr" rtl="1"/>
            <a:r>
              <a:rPr lang="ar-LB" dirty="0">
                <a:solidFill>
                  <a:srgbClr val="24408E"/>
                </a:solidFill>
                <a:effectLst/>
                <a:latin typeface="Arial" panose="020B0604020202020204" pitchFamily="34" charset="0"/>
              </a:rPr>
              <a:t>ومهما كانت ظروفي رح ابقى واثق فيه</a:t>
            </a:r>
          </a:p>
          <a:p>
            <a:pPr algn="ctr" rtl="1"/>
            <a:r>
              <a:rPr lang="ar-LB" dirty="0">
                <a:solidFill>
                  <a:srgbClr val="24408E"/>
                </a:solidFill>
                <a:effectLst/>
                <a:latin typeface="Arial" panose="020B0604020202020204" pitchFamily="34" charset="0"/>
              </a:rPr>
              <a:t>(من يوم ما سكن قلبي غيَّرلي كلّ فكري</a:t>
            </a:r>
          </a:p>
          <a:p>
            <a:pPr algn="ctr" rtl="1"/>
            <a:r>
              <a:rPr lang="ar-LB" dirty="0">
                <a:solidFill>
                  <a:srgbClr val="24408E"/>
                </a:solidFill>
                <a:effectLst/>
                <a:latin typeface="Arial" panose="020B0604020202020204" pitchFamily="34" charset="0"/>
              </a:rPr>
              <a:t>ابن الملك سمَّاني برنس يعني أمير)٢</a:t>
            </a:r>
          </a:p>
          <a:p>
            <a:pPr algn="ctr" rtl="1"/>
            <a:br>
              <a:rPr lang="ar-LB" dirty="0">
                <a:solidFill>
                  <a:srgbClr val="24408E"/>
                </a:solidFill>
                <a:effectLst/>
                <a:latin typeface="Arial" panose="020B0604020202020204" pitchFamily="34" charset="0"/>
              </a:rPr>
            </a:br>
            <a:endParaRPr lang="ar-LB" dirty="0">
              <a:solidFill>
                <a:srgbClr val="24408E"/>
              </a:solidFill>
              <a:effectLst/>
              <a:latin typeface="Arial" panose="020B0604020202020204" pitchFamily="34" charset="0"/>
            </a:endParaRPr>
          </a:p>
          <a:p>
            <a:pPr algn="ctr" rtl="1"/>
            <a:r>
              <a:rPr lang="ar-LB" dirty="0">
                <a:solidFill>
                  <a:srgbClr val="24408E"/>
                </a:solidFill>
                <a:effectLst/>
                <a:latin typeface="Arial" panose="020B0604020202020204" pitchFamily="34" charset="0"/>
              </a:rPr>
              <a:t>- ٢ -</a:t>
            </a:r>
          </a:p>
          <a:p>
            <a:pPr algn="ctr" rtl="1"/>
            <a:r>
              <a:rPr lang="ar-LB" dirty="0">
                <a:solidFill>
                  <a:srgbClr val="24408E"/>
                </a:solidFill>
                <a:effectLst/>
                <a:latin typeface="Arial" panose="020B0604020202020204" pitchFamily="34" charset="0"/>
              </a:rPr>
              <a:t>لو مهما كان لوني أبيض أو أسمر</a:t>
            </a:r>
          </a:p>
          <a:p>
            <a:pPr algn="ctr" rtl="1"/>
            <a:r>
              <a:rPr lang="ar-LB" dirty="0">
                <a:solidFill>
                  <a:srgbClr val="24408E"/>
                </a:solidFill>
                <a:effectLst/>
                <a:latin typeface="Arial" panose="020B0604020202020204" pitchFamily="34" charset="0"/>
              </a:rPr>
              <a:t>شعري أسود ومجَعَّد أو سابل وأشقَر</a:t>
            </a:r>
          </a:p>
          <a:p>
            <a:pPr algn="ctr" rtl="1"/>
            <a:r>
              <a:rPr lang="ar-LB" dirty="0">
                <a:solidFill>
                  <a:srgbClr val="24408E"/>
                </a:solidFill>
                <a:effectLst/>
                <a:latin typeface="Arial" panose="020B0604020202020204" pitchFamily="34" charset="0"/>
              </a:rPr>
              <a:t>شكل وجهي عادي أو متل القمر</a:t>
            </a:r>
          </a:p>
          <a:p>
            <a:pPr algn="ctr" rtl="1"/>
            <a:r>
              <a:rPr lang="ar-LB" dirty="0">
                <a:solidFill>
                  <a:srgbClr val="24408E"/>
                </a:solidFill>
                <a:effectLst/>
                <a:latin typeface="Arial" panose="020B0604020202020204" pitchFamily="34" charset="0"/>
              </a:rPr>
              <a:t>عيوني سود أو بني أزرق أو أخضر</a:t>
            </a:r>
          </a:p>
          <a:p>
            <a:pPr algn="ctr" rtl="1"/>
            <a:endParaRPr lang="ar-LB" dirty="0">
              <a:solidFill>
                <a:srgbClr val="24408E"/>
              </a:solidFill>
              <a:effectLst/>
              <a:latin typeface="Arial" panose="020B0604020202020204" pitchFamily="34" charset="0"/>
            </a:endParaRPr>
          </a:p>
          <a:p>
            <a:endParaRPr lang="en-LB" dirty="0"/>
          </a:p>
          <a:p>
            <a:pPr algn="ctr" rtl="1"/>
            <a:r>
              <a:rPr lang="ar-LB" dirty="0">
                <a:solidFill>
                  <a:srgbClr val="24408E"/>
                </a:solidFill>
                <a:effectLst/>
                <a:latin typeface="Arial" panose="020B0604020202020204" pitchFamily="34" charset="0"/>
              </a:rPr>
              <a:t>- ٣ -</a:t>
            </a:r>
          </a:p>
          <a:p>
            <a:pPr algn="ctr" rtl="1"/>
            <a:r>
              <a:rPr lang="ar-LB" dirty="0">
                <a:solidFill>
                  <a:srgbClr val="24408E"/>
                </a:solidFill>
                <a:effectLst/>
                <a:latin typeface="Arial" panose="020B0604020202020204" pitchFamily="34" charset="0"/>
              </a:rPr>
              <a:t>لو كلّ الناس رفضوني وبالسّوء اتعامَلت</a:t>
            </a:r>
          </a:p>
          <a:p>
            <a:pPr algn="ctr" rtl="1"/>
            <a:r>
              <a:rPr lang="ar-LB" dirty="0">
                <a:solidFill>
                  <a:srgbClr val="24408E"/>
                </a:solidFill>
                <a:effectLst/>
                <a:latin typeface="Arial" panose="020B0604020202020204" pitchFamily="34" charset="0"/>
              </a:rPr>
              <a:t>لازم أبقى متذَّكر إنه إلهي محب</a:t>
            </a:r>
          </a:p>
          <a:p>
            <a:pPr algn="ctr" rtl="1"/>
            <a:r>
              <a:rPr lang="ar-LB" dirty="0">
                <a:solidFill>
                  <a:srgbClr val="24408E"/>
                </a:solidFill>
                <a:effectLst/>
                <a:latin typeface="Arial" panose="020B0604020202020204" pitchFamily="34" charset="0"/>
              </a:rPr>
              <a:t>هو اللي حبني ومن بطن ماما عارفني</a:t>
            </a:r>
          </a:p>
          <a:p>
            <a:pPr algn="ctr" rtl="1"/>
            <a:r>
              <a:rPr lang="ar-LB" dirty="0">
                <a:solidFill>
                  <a:srgbClr val="24408E"/>
                </a:solidFill>
                <a:effectLst/>
                <a:latin typeface="Arial" panose="020B0604020202020204" pitchFamily="34" charset="0"/>
              </a:rPr>
              <a:t>صوَّرني وكَتَب اسمي برنس يعني أمير</a:t>
            </a:r>
          </a:p>
          <a:p>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20</a:t>
            </a:fld>
            <a:endParaRPr lang="en-LB"/>
          </a:p>
        </p:txBody>
      </p:sp>
    </p:spTree>
    <p:extLst>
      <p:ext uri="{BB962C8B-B14F-4D97-AF65-F5344CB8AC3E}">
        <p14:creationId xmlns:p14="http://schemas.microsoft.com/office/powerpoint/2010/main" val="3332421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dirty="0">
                <a:solidFill>
                  <a:srgbClr val="24408E"/>
                </a:solidFill>
                <a:effectLst/>
                <a:latin typeface="Arial" panose="020B0604020202020204" pitchFamily="34" charset="0"/>
              </a:rPr>
              <a:t>- القرار -</a:t>
            </a:r>
          </a:p>
          <a:p>
            <a:pPr algn="ctr" rtl="1"/>
            <a:r>
              <a:rPr lang="ar-LB" dirty="0">
                <a:solidFill>
                  <a:srgbClr val="24408E"/>
                </a:solidFill>
                <a:effectLst/>
                <a:latin typeface="Arial" panose="020B0604020202020204" pitchFamily="34" charset="0"/>
              </a:rPr>
              <a:t>(اتّكل على ربّك من كلّ قلبك صلِّ بيسمع صلاتك لأنّه بيحبك)٢</a:t>
            </a:r>
          </a:p>
          <a:p>
            <a:pPr algn="ctr" rtl="1"/>
            <a:br>
              <a:rPr lang="ar-LB" dirty="0">
                <a:solidFill>
                  <a:srgbClr val="24408E"/>
                </a:solidFill>
                <a:effectLst/>
                <a:latin typeface="Arial" panose="020B0604020202020204" pitchFamily="34" charset="0"/>
              </a:rPr>
            </a:br>
            <a:endParaRPr lang="ar-LB" dirty="0">
              <a:solidFill>
                <a:srgbClr val="24408E"/>
              </a:solidFill>
              <a:effectLst/>
              <a:latin typeface="Arial" panose="020B0604020202020204" pitchFamily="34" charset="0"/>
            </a:endParaRPr>
          </a:p>
          <a:p>
            <a:pPr algn="ctr" rtl="1"/>
            <a:r>
              <a:rPr lang="ar-LB" dirty="0">
                <a:solidFill>
                  <a:srgbClr val="24408E"/>
                </a:solidFill>
                <a:effectLst/>
                <a:latin typeface="Arial" panose="020B0604020202020204" pitchFamily="34" charset="0"/>
              </a:rPr>
              <a:t>١</a:t>
            </a:r>
          </a:p>
          <a:p>
            <a:pPr algn="ctr" rtl="1"/>
            <a:r>
              <a:rPr lang="ar-LB" dirty="0">
                <a:solidFill>
                  <a:srgbClr val="24408E"/>
                </a:solidFill>
                <a:effectLst/>
                <a:latin typeface="Arial" panose="020B0604020202020204" pitchFamily="34" charset="0"/>
              </a:rPr>
              <a:t>(لما بكون متضايق    وحسّ انّي كتير خايف     بعرف الله حدّي   وهو كلّ شي شايف)٢ </a:t>
            </a:r>
          </a:p>
          <a:p>
            <a:pPr algn="ctr" rtl="1"/>
            <a:r>
              <a:rPr lang="ar-LB" dirty="0">
                <a:solidFill>
                  <a:srgbClr val="24408E"/>
                </a:solidFill>
                <a:effectLst/>
                <a:latin typeface="Arial" panose="020B0604020202020204" pitchFamily="34" charset="0"/>
              </a:rPr>
              <a:t>(اتذكر انه مكتوب    إنّك أنت محبوب )٢   دايماً ضل متذكر       وقووووول</a:t>
            </a:r>
          </a:p>
          <a:p>
            <a:pPr algn="ctr" rtl="1"/>
            <a:br>
              <a:rPr lang="ar-LB" dirty="0">
                <a:solidFill>
                  <a:srgbClr val="24408E"/>
                </a:solidFill>
                <a:effectLst/>
                <a:latin typeface="Arial" panose="020B0604020202020204" pitchFamily="34" charset="0"/>
              </a:rPr>
            </a:br>
            <a:endParaRPr lang="ar-LB" dirty="0">
              <a:solidFill>
                <a:srgbClr val="24408E"/>
              </a:solidFill>
              <a:effectLst/>
              <a:latin typeface="Arial" panose="020B0604020202020204" pitchFamily="34" charset="0"/>
            </a:endParaRPr>
          </a:p>
          <a:p>
            <a:pPr algn="ctr" rtl="1"/>
            <a:r>
              <a:rPr lang="ar-LB" dirty="0">
                <a:solidFill>
                  <a:srgbClr val="24408E"/>
                </a:solidFill>
                <a:effectLst/>
                <a:latin typeface="Arial" panose="020B0604020202020204" pitchFamily="34" charset="0"/>
              </a:rPr>
              <a:t> ٢</a:t>
            </a:r>
          </a:p>
          <a:p>
            <a:pPr algn="ctr" rtl="1"/>
            <a:r>
              <a:rPr lang="ar-LB" dirty="0">
                <a:solidFill>
                  <a:srgbClr val="24408E"/>
                </a:solidFill>
                <a:effectLst/>
                <a:latin typeface="Arial" panose="020B0604020202020204" pitchFamily="34" charset="0"/>
              </a:rPr>
              <a:t>(لما بكون متضايق   وحس انّي كتير خايف  بعرف الله حدّي هو كلّ شي شايف)٢</a:t>
            </a:r>
          </a:p>
          <a:p>
            <a:pPr algn="ctr" rtl="1"/>
            <a:r>
              <a:rPr lang="ar-LB" dirty="0">
                <a:solidFill>
                  <a:srgbClr val="24408E"/>
                </a:solidFill>
                <a:effectLst/>
                <a:latin typeface="Arial" panose="020B0604020202020204" pitchFamily="34" charset="0"/>
              </a:rPr>
              <a:t>(بعرف أنّه مكتوب   انّي أنا محبوب)٢   رح دايماً ضل متذكّر ورح قووووول</a:t>
            </a:r>
          </a:p>
          <a:p>
            <a:pPr algn="ctr" rtl="1"/>
            <a:br>
              <a:rPr lang="ar-LB" dirty="0">
                <a:solidFill>
                  <a:srgbClr val="24408E"/>
                </a:solidFill>
                <a:effectLst/>
                <a:latin typeface="Arial" panose="020B0604020202020204" pitchFamily="34" charset="0"/>
              </a:rPr>
            </a:br>
            <a:endParaRPr lang="ar-LB" dirty="0">
              <a:solidFill>
                <a:srgbClr val="24408E"/>
              </a:solidFill>
              <a:effectLst/>
              <a:latin typeface="Arial" panose="020B0604020202020204" pitchFamily="34" charset="0"/>
            </a:endParaRPr>
          </a:p>
          <a:p>
            <a:pPr algn="ctr" rtl="1"/>
            <a:r>
              <a:rPr lang="ar-LB" dirty="0">
                <a:solidFill>
                  <a:srgbClr val="24408E"/>
                </a:solidFill>
                <a:effectLst/>
                <a:latin typeface="Arial" panose="020B0604020202020204" pitchFamily="34" charset="0"/>
              </a:rPr>
              <a:t>باتكل على ربي من كلّ قلبي بصلي بيسمع صلاتي لأنه بيحبني </a:t>
            </a:r>
          </a:p>
          <a:p>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30</a:t>
            </a:fld>
            <a:endParaRPr lang="en-LB"/>
          </a:p>
        </p:txBody>
      </p:sp>
    </p:spTree>
    <p:extLst>
      <p:ext uri="{BB962C8B-B14F-4D97-AF65-F5344CB8AC3E}">
        <p14:creationId xmlns:p14="http://schemas.microsoft.com/office/powerpoint/2010/main" val="37661372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2545FA23-AA02-084D-BA02-0B09CEC6A719}" type="slidenum">
              <a:rPr lang="en-LB" smtClean="0"/>
              <a:t>32</a:t>
            </a:fld>
            <a:endParaRPr lang="en-LB"/>
          </a:p>
        </p:txBody>
      </p:sp>
    </p:spTree>
    <p:extLst>
      <p:ext uri="{BB962C8B-B14F-4D97-AF65-F5344CB8AC3E}">
        <p14:creationId xmlns:p14="http://schemas.microsoft.com/office/powerpoint/2010/main" val="19080373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b="1" dirty="0">
                <a:solidFill>
                  <a:srgbClr val="8A1F52"/>
                </a:solidFill>
                <a:effectLst/>
                <a:latin typeface="Arial" panose="020B0604020202020204" pitchFamily="34" charset="0"/>
              </a:rPr>
              <a:t>الهدف:</a:t>
            </a:r>
            <a:r>
              <a:rPr lang="ar-LB" b="1" dirty="0">
                <a:solidFill>
                  <a:srgbClr val="8A1F52"/>
                </a:solidFill>
                <a:effectLst/>
                <a:latin typeface="Tahoma" panose="020B0604030504040204" pitchFamily="34" charset="0"/>
              </a:rPr>
              <a:t> </a:t>
            </a:r>
            <a:r>
              <a:rPr lang="ar-LB" dirty="0">
                <a:solidFill>
                  <a:srgbClr val="8A1F52"/>
                </a:solidFill>
                <a:effectLst/>
                <a:latin typeface="Arial" panose="020B0604020202020204" pitchFamily="34" charset="0"/>
              </a:rPr>
              <a:t>مراجعة الدّروس الثلاثة عشر الأولى.</a:t>
            </a:r>
          </a:p>
          <a:p>
            <a:pPr marL="0" marR="0" lvl="0" indent="0" algn="r" defTabSz="914400" rtl="1" eaLnBrk="1" fontAlgn="auto" latinLnBrk="0" hangingPunct="1">
              <a:lnSpc>
                <a:spcPct val="100000"/>
              </a:lnSpc>
              <a:spcBef>
                <a:spcPts val="0"/>
              </a:spcBef>
              <a:spcAft>
                <a:spcPts val="0"/>
              </a:spcAft>
              <a:buClrTx/>
              <a:buSzTx/>
              <a:buFontTx/>
              <a:buNone/>
              <a:tabLst/>
              <a:defRPr/>
            </a:pPr>
            <a:r>
              <a:rPr lang="ar-LB" b="1" dirty="0">
                <a:solidFill>
                  <a:srgbClr val="8A1F52"/>
                </a:solidFill>
                <a:effectLst/>
                <a:latin typeface="Arial" panose="020B0604020202020204" pitchFamily="34" charset="0"/>
              </a:rPr>
              <a:t>المواد المطلوبة:</a:t>
            </a:r>
            <a:r>
              <a:rPr lang="ar-LB" b="1" dirty="0">
                <a:solidFill>
                  <a:srgbClr val="8A1F52"/>
                </a:solidFill>
                <a:effectLst/>
                <a:latin typeface="Tahoma" panose="020B0604030504040204" pitchFamily="34" charset="0"/>
              </a:rPr>
              <a:t> </a:t>
            </a:r>
            <a:r>
              <a:rPr lang="ar-LB" dirty="0">
                <a:solidFill>
                  <a:srgbClr val="8A1F52"/>
                </a:solidFill>
                <a:effectLst/>
                <a:latin typeface="Arial" panose="020B0604020202020204" pitchFamily="34" charset="0"/>
              </a:rPr>
              <a:t>كرتون مقوّى - ورق – لاصق – دبّوس.</a:t>
            </a:r>
          </a:p>
          <a:p>
            <a:pPr marL="0" marR="0" lvl="0" indent="0" algn="r" defTabSz="914400" rtl="1"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b="1" dirty="0">
                <a:solidFill>
                  <a:srgbClr val="24408E"/>
                </a:solidFill>
                <a:effectLst/>
                <a:latin typeface="Arial" panose="020B0604020202020204" pitchFamily="34" charset="0"/>
              </a:rPr>
              <a:t>شرح وتطبيِق </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قم بقصّ الكرتون المقوّى على شكل دائرة.</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قسِّم الدائرة إلى عدّة أقسام، ثمَّ رقِّم كلّ قسّم كالتالي: ٠١ - ٠٢ ... ٠٢١.</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قم بقصّ الكرتون على شكل سهم تثبّته في وسط الدائرة بالدبوس.</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قم بقصّ الورق إلى مربّعات صغيرة، ورقّمها من 1 إلى 13.</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ضع الأوراق في علبة.</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قسِّم الأولاد إلى قسمين.</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اختر ولدًا من كل فريق ليقوم بسحب ورقة من الأوراق المطوية والمرقمة من ١ إلى ١٣.</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الرقم الذي يختاره الولد يكون رقم الدرس الذي مرَّ خلال السنة. اطرح عليه سؤالاً من هذا الدرس.</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ليقم الولد ببرم الدولاب عند الإجابة بشكل صحيح فيجمع النقاط.</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إذا لم تكن الإجابة صحيحة، افسح في المجال للفريق الثاني أن يجيب عن السؤال نفسه.</a:t>
            </a:r>
          </a:p>
          <a:p>
            <a:pPr marL="171450" indent="-171450" algn="r" rtl="1">
              <a:buFont typeface="Arial" panose="020B0604020202020204" pitchFamily="34" charset="0"/>
              <a:buChar char="•"/>
            </a:pPr>
            <a:r>
              <a:rPr lang="ar-LB" dirty="0">
                <a:solidFill>
                  <a:srgbClr val="733DA8"/>
                </a:solidFill>
                <a:effectLst/>
                <a:latin typeface="Arial" panose="020B0604020202020204" pitchFamily="34" charset="0"/>
              </a:rPr>
              <a:t>الفريق الرابح هو الذي يجمع نقاطًا أكثر.</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35</a:t>
            </a:fld>
            <a:endParaRPr lang="en-LB"/>
          </a:p>
        </p:txBody>
      </p:sp>
    </p:spTree>
    <p:extLst>
      <p:ext uri="{BB962C8B-B14F-4D97-AF65-F5344CB8AC3E}">
        <p14:creationId xmlns:p14="http://schemas.microsoft.com/office/powerpoint/2010/main" val="15672228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11/13/23</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11/13/23</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11/13/23</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11/13/23</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11/13/23</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11/13/23</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11/13/23</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11/13/23</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11/13/23</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11/13/23</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11/13/23</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11/13/23</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notesSlide" Target="../notesSlides/notesSlide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F817EE5E-3FB1-F4B0-A5DF-02335DE3A3F3}"/>
              </a:ext>
            </a:extLst>
          </p:cNvPr>
          <p:cNvCxnSpPr/>
          <p:nvPr/>
        </p:nvCxnSpPr>
        <p:spPr>
          <a:xfrm flipH="1">
            <a:off x="389056"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9383A3A3-6C47-F382-501D-32B1D4B98E14}"/>
              </a:ext>
            </a:extLst>
          </p:cNvPr>
          <p:cNvCxnSpPr>
            <a:cxnSpLocks/>
          </p:cNvCxnSpPr>
          <p:nvPr/>
        </p:nvCxnSpPr>
        <p:spPr>
          <a:xfrm>
            <a:off x="397008"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450DCEFC-B73F-AA3D-21E8-C2F626FE1909}"/>
              </a:ext>
            </a:extLst>
          </p:cNvPr>
          <p:cNvCxnSpPr>
            <a:cxnSpLocks/>
          </p:cNvCxnSpPr>
          <p:nvPr/>
        </p:nvCxnSpPr>
        <p:spPr>
          <a:xfrm flipH="1">
            <a:off x="397008" y="6551875"/>
            <a:ext cx="1146578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47D2E025-034C-58B8-FD7E-AECEBE608162}"/>
              </a:ext>
            </a:extLst>
          </p:cNvPr>
          <p:cNvCxnSpPr>
            <a:cxnSpLocks/>
          </p:cNvCxnSpPr>
          <p:nvPr/>
        </p:nvCxnSpPr>
        <p:spPr>
          <a:xfrm>
            <a:off x="11846886"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D22638D6-65D0-57DE-633D-7AFB6A58BEE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0676" y="440739"/>
            <a:ext cx="6480308" cy="3475176"/>
          </a:xfrm>
          <a:prstGeom prst="rect">
            <a:avLst/>
          </a:prstGeom>
        </p:spPr>
      </p:pic>
      <p:sp>
        <p:nvSpPr>
          <p:cNvPr id="12" name="Rectangle 11">
            <a:extLst>
              <a:ext uri="{FF2B5EF4-FFF2-40B4-BE49-F238E27FC236}">
                <a16:creationId xmlns:a16="http://schemas.microsoft.com/office/drawing/2014/main" id="{65EDAD72-E870-562B-4727-83B02C3597F1}"/>
              </a:ext>
            </a:extLst>
          </p:cNvPr>
          <p:cNvSpPr/>
          <p:nvPr/>
        </p:nvSpPr>
        <p:spPr>
          <a:xfrm>
            <a:off x="1370165" y="3244876"/>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٥٠</a:t>
            </a:r>
            <a:endParaRPr lang="en-US" sz="6600" b="1" dirty="0">
              <a:ln/>
              <a:solidFill>
                <a:srgbClr val="00B050"/>
              </a:solidFill>
              <a:latin typeface="Tahoma" panose="020B0604030504040204" pitchFamily="34" charset="0"/>
              <a:ea typeface="Tahoma" panose="020B0604030504040204" pitchFamily="34" charset="0"/>
            </a:endParaRPr>
          </a:p>
        </p:txBody>
      </p:sp>
      <p:sp>
        <p:nvSpPr>
          <p:cNvPr id="13" name="Rectangle 12">
            <a:extLst>
              <a:ext uri="{FF2B5EF4-FFF2-40B4-BE49-F238E27FC236}">
                <a16:creationId xmlns:a16="http://schemas.microsoft.com/office/drawing/2014/main" id="{75658E1A-C7D8-5532-199A-C3521F64AD79}"/>
              </a:ext>
            </a:extLst>
          </p:cNvPr>
          <p:cNvSpPr/>
          <p:nvPr/>
        </p:nvSpPr>
        <p:spPr>
          <a:xfrm>
            <a:off x="708371" y="4256455"/>
            <a:ext cx="4642305" cy="212365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7030A0"/>
                </a:solidFill>
                <a:latin typeface="Tahoma" panose="020B0604030504040204" pitchFamily="34" charset="0"/>
                <a:ea typeface="Tahoma" panose="020B0604030504040204" pitchFamily="34" charset="0"/>
              </a:rPr>
              <a:t>مراجعة العهد القديم</a:t>
            </a:r>
            <a:endParaRPr lang="en-US" sz="6600" b="1" dirty="0">
              <a:ln/>
              <a:solidFill>
                <a:srgbClr val="7030A0"/>
              </a:solidFill>
              <a:latin typeface="Tahoma" panose="020B0604030504040204" pitchFamily="34" charset="0"/>
              <a:ea typeface="Tahoma" panose="020B0604030504040204" pitchFamily="34" charset="0"/>
            </a:endParaRPr>
          </a:p>
        </p:txBody>
      </p:sp>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32781830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06296" y="630802"/>
            <a:ext cx="11012709" cy="1569660"/>
          </a:xfrm>
          <a:prstGeom prst="rect">
            <a:avLst/>
          </a:prstGeom>
        </p:spPr>
        <p:txBody>
          <a:bodyPr wrap="square">
            <a:spAutoFit/>
          </a:bodyPr>
          <a:lstStyle/>
          <a:p>
            <a:pPr algn="ctr" rtl="1"/>
            <a:r>
              <a:rPr lang="ar-LB" sz="4800" b="1" dirty="0">
                <a:solidFill>
                  <a:srgbClr val="002060"/>
                </a:solidFill>
              </a:rPr>
              <a:t>١ -</a:t>
            </a:r>
            <a:r>
              <a:rPr lang="en-US" sz="4800" b="1" dirty="0">
                <a:solidFill>
                  <a:srgbClr val="002060"/>
                </a:solidFill>
              </a:rPr>
              <a:t> </a:t>
            </a:r>
            <a:r>
              <a:rPr lang="ar-LB" sz="4800" b="1" i="0" u="none" strike="noStrike" dirty="0">
                <a:solidFill>
                  <a:srgbClr val="002060"/>
                </a:solidFill>
                <a:effectLst/>
                <a:latin typeface="Times New Roman" panose="02020603050405020304" pitchFamily="18" charset="0"/>
              </a:rPr>
              <a:t>تحدّى إيليا الشعب ليبرهن لهم من هو الإله الحقيقي... فما كان ذلك التحدّي؟ </a:t>
            </a:r>
          </a:p>
        </p:txBody>
      </p:sp>
      <p:sp>
        <p:nvSpPr>
          <p:cNvPr id="3" name="TextBox 2">
            <a:extLst>
              <a:ext uri="{FF2B5EF4-FFF2-40B4-BE49-F238E27FC236}">
                <a16:creationId xmlns:a16="http://schemas.microsoft.com/office/drawing/2014/main" id="{0E1334A4-9828-479A-9388-80BCAC854B97}"/>
              </a:ext>
            </a:extLst>
          </p:cNvPr>
          <p:cNvSpPr txBox="1"/>
          <p:nvPr/>
        </p:nvSpPr>
        <p:spPr>
          <a:xfrm>
            <a:off x="177745" y="2559498"/>
            <a:ext cx="11370432" cy="2894190"/>
          </a:xfrm>
          <a:prstGeom prst="rect">
            <a:avLst/>
          </a:prstGeom>
          <a:noFill/>
        </p:spPr>
        <p:txBody>
          <a:bodyPr wrap="square" rtlCol="0">
            <a:spAutoFit/>
          </a:bodyPr>
          <a:lstStyle/>
          <a:p>
            <a:pPr marL="285750" indent="-285750" algn="r" rtl="1" fontAlgn="base">
              <a:lnSpc>
                <a:spcPct val="200000"/>
              </a:lnSpc>
              <a:spcBef>
                <a:spcPts val="0"/>
              </a:spcBef>
              <a:spcAft>
                <a:spcPts val="0"/>
              </a:spcAft>
              <a:buFont typeface="Wingdings" panose="05000000000000000000" pitchFamily="2" charset="2"/>
              <a:buChar char="q"/>
            </a:pPr>
            <a:r>
              <a:rPr lang="ar-LB" sz="3200" b="0" i="0" u="none" strike="noStrike" dirty="0">
                <a:solidFill>
                  <a:srgbClr val="000000"/>
                </a:solidFill>
                <a:effectLst/>
                <a:latin typeface="Times New Roman" panose="02020603050405020304" pitchFamily="18" charset="0"/>
              </a:rPr>
              <a:t>أن يقدِّم كل فريق ذبيحة لإلهه، والإله الذي يرسل نارًا يكون هو الإله الحقيقي.</a:t>
            </a:r>
          </a:p>
          <a:p>
            <a:pPr marL="285750" indent="-285750" algn="r" rtl="1" fontAlgn="base">
              <a:lnSpc>
                <a:spcPct val="200000"/>
              </a:lnSpc>
              <a:spcBef>
                <a:spcPts val="0"/>
              </a:spcBef>
              <a:spcAft>
                <a:spcPts val="0"/>
              </a:spcAft>
              <a:buFont typeface="Wingdings" panose="05000000000000000000" pitchFamily="2" charset="2"/>
              <a:buChar char="q"/>
            </a:pPr>
            <a:r>
              <a:rPr lang="ar-LB" sz="3200" b="0" i="0" u="none" strike="noStrike" dirty="0">
                <a:solidFill>
                  <a:srgbClr val="000000"/>
                </a:solidFill>
                <a:effectLst/>
                <a:latin typeface="Times New Roman" panose="02020603050405020304" pitchFamily="18" charset="0"/>
              </a:rPr>
              <a:t>أن يصلّي كل فريق إلى إلهه، والإله الذي يرسل المطر يكون هو الإله الحقيقي.</a:t>
            </a:r>
          </a:p>
          <a:p>
            <a:pPr marL="285750" indent="-285750" algn="r" rtl="1" fontAlgn="base">
              <a:lnSpc>
                <a:spcPct val="200000"/>
              </a:lnSpc>
              <a:spcBef>
                <a:spcPts val="0"/>
              </a:spcBef>
              <a:spcAft>
                <a:spcPts val="0"/>
              </a:spcAft>
              <a:buFont typeface="Wingdings" panose="05000000000000000000" pitchFamily="2" charset="2"/>
              <a:buChar char="q"/>
            </a:pPr>
            <a:r>
              <a:rPr lang="ar-LB" sz="3200" b="0" i="0" u="none" strike="noStrike" dirty="0">
                <a:solidFill>
                  <a:srgbClr val="000000"/>
                </a:solidFill>
                <a:effectLst/>
                <a:latin typeface="Times New Roman" panose="02020603050405020304" pitchFamily="18" charset="0"/>
              </a:rPr>
              <a:t>أن يصوم ويصلي كل فريق لإلهه، والإله الذي يظهر لهم يكون هو الإله الحقيقي.</a:t>
            </a:r>
          </a:p>
        </p:txBody>
      </p:sp>
    </p:spTree>
    <p:extLst>
      <p:ext uri="{BB962C8B-B14F-4D97-AF65-F5344CB8AC3E}">
        <p14:creationId xmlns:p14="http://schemas.microsoft.com/office/powerpoint/2010/main" val="28928962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06296" y="630802"/>
            <a:ext cx="11012709" cy="1569660"/>
          </a:xfrm>
          <a:prstGeom prst="rect">
            <a:avLst/>
          </a:prstGeom>
        </p:spPr>
        <p:txBody>
          <a:bodyPr wrap="square">
            <a:spAutoFit/>
          </a:bodyPr>
          <a:lstStyle/>
          <a:p>
            <a:pPr algn="ctr" rtl="1"/>
            <a:r>
              <a:rPr lang="ar-LB" sz="4800" b="1" dirty="0">
                <a:solidFill>
                  <a:srgbClr val="002060"/>
                </a:solidFill>
              </a:rPr>
              <a:t>١ -</a:t>
            </a:r>
            <a:r>
              <a:rPr lang="en-US" sz="4800" b="1" dirty="0">
                <a:solidFill>
                  <a:srgbClr val="002060"/>
                </a:solidFill>
              </a:rPr>
              <a:t> </a:t>
            </a:r>
            <a:r>
              <a:rPr lang="ar-LB" sz="4800" b="1" i="0" u="none" strike="noStrike" dirty="0">
                <a:solidFill>
                  <a:srgbClr val="002060"/>
                </a:solidFill>
                <a:effectLst/>
                <a:latin typeface="Times New Roman" panose="02020603050405020304" pitchFamily="18" charset="0"/>
              </a:rPr>
              <a:t>تحدّى إيليا الشعب ليبرهن لهم من هو الإله الحقيقي... فما كان ذلك التحدّي؟ </a:t>
            </a:r>
          </a:p>
        </p:txBody>
      </p:sp>
      <p:sp>
        <p:nvSpPr>
          <p:cNvPr id="3" name="TextBox 2">
            <a:extLst>
              <a:ext uri="{FF2B5EF4-FFF2-40B4-BE49-F238E27FC236}">
                <a16:creationId xmlns:a16="http://schemas.microsoft.com/office/drawing/2014/main" id="{0E1334A4-9828-479A-9388-80BCAC854B97}"/>
              </a:ext>
            </a:extLst>
          </p:cNvPr>
          <p:cNvSpPr txBox="1"/>
          <p:nvPr/>
        </p:nvSpPr>
        <p:spPr>
          <a:xfrm>
            <a:off x="177745" y="2559498"/>
            <a:ext cx="11370432" cy="2894190"/>
          </a:xfrm>
          <a:prstGeom prst="rect">
            <a:avLst/>
          </a:prstGeom>
          <a:noFill/>
        </p:spPr>
        <p:txBody>
          <a:bodyPr wrap="square" rtlCol="0">
            <a:spAutoFit/>
          </a:bodyPr>
          <a:lstStyle/>
          <a:p>
            <a:pPr marL="457200" indent="-457200" algn="r" rtl="1" fontAlgn="base">
              <a:lnSpc>
                <a:spcPct val="200000"/>
              </a:lnSpc>
              <a:spcBef>
                <a:spcPts val="0"/>
              </a:spcBef>
              <a:spcAft>
                <a:spcPts val="0"/>
              </a:spcAft>
              <a:buFont typeface="Wingdings" panose="05000000000000000000" pitchFamily="2" charset="2"/>
              <a:buChar char="ü"/>
            </a:pPr>
            <a:r>
              <a:rPr lang="ar-LB" sz="3200" b="0" i="0" u="none" strike="noStrike" dirty="0">
                <a:solidFill>
                  <a:srgbClr val="00B050"/>
                </a:solidFill>
                <a:effectLst/>
                <a:latin typeface="Times New Roman" panose="02020603050405020304" pitchFamily="18" charset="0"/>
              </a:rPr>
              <a:t>أن يقدِّم كل فريق ذبيحة لإلهه، والإله الذي يرسل نارًا يكون هو الإله الحقيقي.</a:t>
            </a:r>
          </a:p>
          <a:p>
            <a:pPr marL="285750" indent="-285750" algn="r" rtl="1" fontAlgn="base">
              <a:lnSpc>
                <a:spcPct val="200000"/>
              </a:lnSpc>
              <a:spcBef>
                <a:spcPts val="0"/>
              </a:spcBef>
              <a:spcAft>
                <a:spcPts val="0"/>
              </a:spcAft>
              <a:buFont typeface="Wingdings" panose="05000000000000000000" pitchFamily="2" charset="2"/>
              <a:buChar char="q"/>
            </a:pPr>
            <a:r>
              <a:rPr lang="ar-LB" sz="3200" b="0" i="0" u="none" strike="noStrike" dirty="0">
                <a:solidFill>
                  <a:srgbClr val="000000"/>
                </a:solidFill>
                <a:effectLst/>
                <a:latin typeface="Times New Roman" panose="02020603050405020304" pitchFamily="18" charset="0"/>
              </a:rPr>
              <a:t>أن يصلّي كل فريق إلى إلهه، والإله الذي يرسل المطر يكون هو الإله الحقيقي.</a:t>
            </a:r>
          </a:p>
          <a:p>
            <a:pPr marL="285750" indent="-285750" algn="r" rtl="1" fontAlgn="base">
              <a:lnSpc>
                <a:spcPct val="200000"/>
              </a:lnSpc>
              <a:spcBef>
                <a:spcPts val="0"/>
              </a:spcBef>
              <a:spcAft>
                <a:spcPts val="0"/>
              </a:spcAft>
              <a:buFont typeface="Wingdings" panose="05000000000000000000" pitchFamily="2" charset="2"/>
              <a:buChar char="q"/>
            </a:pPr>
            <a:r>
              <a:rPr lang="ar-LB" sz="3200" b="0" i="0" u="none" strike="noStrike" dirty="0">
                <a:solidFill>
                  <a:srgbClr val="000000"/>
                </a:solidFill>
                <a:effectLst/>
                <a:latin typeface="Times New Roman" panose="02020603050405020304" pitchFamily="18" charset="0"/>
              </a:rPr>
              <a:t>أن يصوم ويصلي كل فريق لإلهه، والإله الذي يظهر لهم يكون هو الإله الحقيقي.</a:t>
            </a:r>
          </a:p>
        </p:txBody>
      </p:sp>
    </p:spTree>
    <p:extLst>
      <p:ext uri="{BB962C8B-B14F-4D97-AF65-F5344CB8AC3E}">
        <p14:creationId xmlns:p14="http://schemas.microsoft.com/office/powerpoint/2010/main" val="128268511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79761" y="717563"/>
            <a:ext cx="11012709" cy="1631216"/>
          </a:xfrm>
          <a:prstGeom prst="rect">
            <a:avLst/>
          </a:prstGeom>
        </p:spPr>
        <p:txBody>
          <a:bodyPr wrap="square">
            <a:spAutoFit/>
          </a:bodyPr>
          <a:lstStyle/>
          <a:p>
            <a:pPr algn="r" rtl="1">
              <a:spcBef>
                <a:spcPts val="0"/>
              </a:spcBef>
              <a:spcAft>
                <a:spcPts val="0"/>
              </a:spcAft>
            </a:pPr>
            <a:r>
              <a:rPr lang="ar-LB" sz="5000" b="1" dirty="0">
                <a:solidFill>
                  <a:srgbClr val="002060"/>
                </a:solidFill>
              </a:rPr>
              <a:t>٢ </a:t>
            </a:r>
            <a:r>
              <a:rPr lang="en-US" sz="5000" b="1" dirty="0">
                <a:solidFill>
                  <a:srgbClr val="002060"/>
                </a:solidFill>
              </a:rPr>
              <a:t> -</a:t>
            </a:r>
            <a:r>
              <a:rPr lang="ar-LB" sz="5000" b="1" i="0" u="none" strike="noStrike" dirty="0">
                <a:solidFill>
                  <a:srgbClr val="002060"/>
                </a:solidFill>
                <a:effectLst/>
                <a:latin typeface="Times New Roman" panose="02020603050405020304" pitchFamily="18" charset="0"/>
              </a:rPr>
              <a:t>أكمل الآية التالية، خبَّأت ....... في ..... لكي ....... إليك" (مزمور </a:t>
            </a:r>
            <a:r>
              <a:rPr lang="en-US" sz="5000" b="0" i="0" dirty="0">
                <a:solidFill>
                  <a:srgbClr val="002060"/>
                </a:solidFill>
                <a:effectLst/>
                <a:latin typeface="Tahoma" panose="020B0604030504040204" pitchFamily="34" charset="0"/>
              </a:rPr>
              <a:t>١١٩: ١١</a:t>
            </a:r>
            <a:r>
              <a:rPr lang="ar-LB" sz="5000" b="1" i="0" u="none" strike="noStrike" dirty="0">
                <a:solidFill>
                  <a:srgbClr val="002060"/>
                </a:solidFill>
                <a:effectLst/>
                <a:latin typeface="Times New Roman" panose="02020603050405020304" pitchFamily="18" charset="0"/>
              </a:rPr>
              <a:t>).</a:t>
            </a:r>
          </a:p>
        </p:txBody>
      </p:sp>
      <p:sp>
        <p:nvSpPr>
          <p:cNvPr id="3" name="TextBox 2">
            <a:extLst>
              <a:ext uri="{FF2B5EF4-FFF2-40B4-BE49-F238E27FC236}">
                <a16:creationId xmlns:a16="http://schemas.microsoft.com/office/drawing/2014/main" id="{0E1334A4-9828-479A-9388-80BCAC854B97}"/>
              </a:ext>
            </a:extLst>
          </p:cNvPr>
          <p:cNvSpPr txBox="1"/>
          <p:nvPr/>
        </p:nvSpPr>
        <p:spPr>
          <a:xfrm>
            <a:off x="2082276" y="2393307"/>
            <a:ext cx="9503190" cy="3594638"/>
          </a:xfrm>
          <a:prstGeom prst="rect">
            <a:avLst/>
          </a:prstGeom>
          <a:noFill/>
        </p:spPr>
        <p:txBody>
          <a:bodyPr wrap="square" rtlCol="0">
            <a:spAutoFit/>
          </a:bodyPr>
          <a:lstStyle/>
          <a:p>
            <a:pPr marL="28575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كلامك في قلبي لكي لا أخطئ إليك </a:t>
            </a:r>
          </a:p>
          <a:p>
            <a:pPr marL="28575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الكتاب المقدَّس في قلبي لكي أتكلَّم إليك.</a:t>
            </a:r>
          </a:p>
          <a:p>
            <a:pPr marL="28575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كلامك في قلبي لكي أخبر به الناس.</a:t>
            </a:r>
          </a:p>
        </p:txBody>
      </p:sp>
    </p:spTree>
    <p:extLst>
      <p:ext uri="{BB962C8B-B14F-4D97-AF65-F5344CB8AC3E}">
        <p14:creationId xmlns:p14="http://schemas.microsoft.com/office/powerpoint/2010/main" val="26928104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79761" y="717563"/>
            <a:ext cx="11012709" cy="1631216"/>
          </a:xfrm>
          <a:prstGeom prst="rect">
            <a:avLst/>
          </a:prstGeom>
        </p:spPr>
        <p:txBody>
          <a:bodyPr wrap="square">
            <a:spAutoFit/>
          </a:bodyPr>
          <a:lstStyle/>
          <a:p>
            <a:pPr algn="r" rtl="1">
              <a:spcBef>
                <a:spcPts val="0"/>
              </a:spcBef>
              <a:spcAft>
                <a:spcPts val="0"/>
              </a:spcAft>
            </a:pPr>
            <a:r>
              <a:rPr lang="ar-LB" sz="5000" b="1" dirty="0">
                <a:solidFill>
                  <a:srgbClr val="002060"/>
                </a:solidFill>
              </a:rPr>
              <a:t>٢ </a:t>
            </a:r>
            <a:r>
              <a:rPr lang="en-US" sz="5000" b="1" dirty="0">
                <a:solidFill>
                  <a:srgbClr val="002060"/>
                </a:solidFill>
              </a:rPr>
              <a:t> -</a:t>
            </a:r>
            <a:r>
              <a:rPr lang="ar-LB" sz="5000" b="1" i="0" u="none" strike="noStrike" dirty="0">
                <a:solidFill>
                  <a:srgbClr val="002060"/>
                </a:solidFill>
                <a:effectLst/>
                <a:latin typeface="Times New Roman" panose="02020603050405020304" pitchFamily="18" charset="0"/>
              </a:rPr>
              <a:t>أكمل الآية التالية، خبَّأت ....... في ..... لكي ....... إليك" (مزمور </a:t>
            </a:r>
            <a:r>
              <a:rPr lang="en-US" sz="5000" b="0" i="0" dirty="0">
                <a:solidFill>
                  <a:srgbClr val="002060"/>
                </a:solidFill>
                <a:effectLst/>
                <a:latin typeface="Tahoma" panose="020B0604030504040204" pitchFamily="34" charset="0"/>
              </a:rPr>
              <a:t>١١٩: ١١</a:t>
            </a:r>
            <a:r>
              <a:rPr lang="ar-LB" sz="5000" b="1" i="0" u="none" strike="noStrike" dirty="0">
                <a:solidFill>
                  <a:srgbClr val="002060"/>
                </a:solidFill>
                <a:effectLst/>
                <a:latin typeface="Times New Roman" panose="02020603050405020304" pitchFamily="18" charset="0"/>
              </a:rPr>
              <a:t>).</a:t>
            </a:r>
          </a:p>
        </p:txBody>
      </p:sp>
      <p:sp>
        <p:nvSpPr>
          <p:cNvPr id="3" name="TextBox 2">
            <a:extLst>
              <a:ext uri="{FF2B5EF4-FFF2-40B4-BE49-F238E27FC236}">
                <a16:creationId xmlns:a16="http://schemas.microsoft.com/office/drawing/2014/main" id="{0E1334A4-9828-479A-9388-80BCAC854B97}"/>
              </a:ext>
            </a:extLst>
          </p:cNvPr>
          <p:cNvSpPr txBox="1"/>
          <p:nvPr/>
        </p:nvSpPr>
        <p:spPr>
          <a:xfrm>
            <a:off x="2082276" y="2393307"/>
            <a:ext cx="9503190" cy="3594638"/>
          </a:xfrm>
          <a:prstGeom prst="rect">
            <a:avLst/>
          </a:prstGeom>
          <a:noFill/>
        </p:spPr>
        <p:txBody>
          <a:bodyPr wrap="square" rtlCol="0">
            <a:spAutoFit/>
          </a:bodyPr>
          <a:lstStyle/>
          <a:p>
            <a:pPr marL="571500" indent="-571500" algn="r" rtl="1" fontAlgn="base">
              <a:lnSpc>
                <a:spcPct val="200000"/>
              </a:lnSpc>
              <a:spcBef>
                <a:spcPts val="0"/>
              </a:spcBef>
              <a:spcAft>
                <a:spcPts val="0"/>
              </a:spcAft>
              <a:buFont typeface="Wingdings" panose="05000000000000000000" pitchFamily="2" charset="2"/>
              <a:buChar char="ü"/>
            </a:pPr>
            <a:r>
              <a:rPr lang="ar-LB" sz="4000" b="0" i="0" u="none" strike="noStrike" dirty="0">
                <a:solidFill>
                  <a:srgbClr val="00B050"/>
                </a:solidFill>
                <a:effectLst/>
                <a:latin typeface="Times New Roman" panose="02020603050405020304" pitchFamily="18" charset="0"/>
              </a:rPr>
              <a:t>كلامك في قلبي لكي لا أخطئ إليك </a:t>
            </a:r>
          </a:p>
          <a:p>
            <a:pPr marL="28575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الكتاب المقدَّس في قلبي لكي أتكلَّم إليك.</a:t>
            </a:r>
          </a:p>
          <a:p>
            <a:pPr marL="28575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كلامك في قلبي لكي أخبر به الناس.</a:t>
            </a:r>
          </a:p>
        </p:txBody>
      </p:sp>
    </p:spTree>
    <p:extLst>
      <p:ext uri="{BB962C8B-B14F-4D97-AF65-F5344CB8AC3E}">
        <p14:creationId xmlns:p14="http://schemas.microsoft.com/office/powerpoint/2010/main" val="285142688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142267" y="1908321"/>
            <a:ext cx="6659309" cy="363176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11500" b="1" dirty="0">
                <a:solidFill>
                  <a:srgbClr val="7030A0"/>
                </a:solidFill>
              </a:rPr>
              <a:t>أسئلة الدرس </a:t>
            </a:r>
            <a:r>
              <a:rPr lang="ar-LB" sz="11500" b="1" i="0" u="none" strike="noStrike" dirty="0">
                <a:solidFill>
                  <a:srgbClr val="7030A0"/>
                </a:solidFill>
                <a:effectLst/>
                <a:latin typeface="Times New Roman" panose="02020603050405020304" pitchFamily="18" charset="0"/>
              </a:rPr>
              <a:t>الثالث عشر </a:t>
            </a:r>
            <a:endParaRPr lang="ar-SA" sz="11500" b="1" dirty="0">
              <a:ln/>
              <a:solidFill>
                <a:srgbClr val="7030A0"/>
              </a:solidFill>
              <a:latin typeface="Tahoma" panose="020B0604030504040204" pitchFamily="34" charset="0"/>
              <a:ea typeface="Tahoma" panose="020B0604030504040204" pitchFamily="34" charset="0"/>
            </a:endParaRPr>
          </a:p>
        </p:txBody>
      </p:sp>
      <p:pic>
        <p:nvPicPr>
          <p:cNvPr id="2" name="Picture 1">
            <a:extLst>
              <a:ext uri="{FF2B5EF4-FFF2-40B4-BE49-F238E27FC236}">
                <a16:creationId xmlns:a16="http://schemas.microsoft.com/office/drawing/2014/main" id="{BB3D6342-3034-030F-7AD5-9438DD4774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54994425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319461" y="630802"/>
            <a:ext cx="11741260" cy="1754326"/>
          </a:xfrm>
          <a:prstGeom prst="rect">
            <a:avLst/>
          </a:prstGeom>
        </p:spPr>
        <p:txBody>
          <a:bodyPr wrap="square">
            <a:spAutoFit/>
          </a:bodyPr>
          <a:lstStyle/>
          <a:p>
            <a:pPr algn="ctr" rtl="1"/>
            <a:r>
              <a:rPr lang="ar-LB" sz="5400" b="1" dirty="0">
                <a:solidFill>
                  <a:srgbClr val="002060"/>
                </a:solidFill>
              </a:rPr>
              <a:t>١ -</a:t>
            </a:r>
            <a:r>
              <a:rPr lang="en-US" sz="5400" b="1" dirty="0">
                <a:solidFill>
                  <a:srgbClr val="002060"/>
                </a:solidFill>
              </a:rPr>
              <a:t> </a:t>
            </a:r>
            <a:r>
              <a:rPr lang="ar-LB" sz="5400" b="1" dirty="0">
                <a:solidFill>
                  <a:srgbClr val="002060"/>
                </a:solidFill>
              </a:rPr>
              <a:t>أكمل العبارة التالية: التصرف....... ضعف.....</a:t>
            </a:r>
            <a:r>
              <a:rPr lang="en-US" sz="5400" b="1" dirty="0">
                <a:solidFill>
                  <a:srgbClr val="002060"/>
                </a:solidFill>
              </a:rPr>
              <a:t> </a:t>
            </a:r>
            <a:r>
              <a:rPr lang="ar-LB" sz="5400" b="1" dirty="0">
                <a:solidFill>
                  <a:srgbClr val="002060"/>
                </a:solidFill>
              </a:rPr>
              <a:t>قوة</a:t>
            </a:r>
            <a:endParaRPr lang="ar-LB" sz="5400" b="1" i="0" u="none" strike="noStrike" dirty="0">
              <a:solidFill>
                <a:srgbClr val="002060"/>
              </a:solidFill>
              <a:effectLst/>
              <a:latin typeface="Times New Roman" panose="02020603050405020304" pitchFamily="18" charset="0"/>
            </a:endParaRPr>
          </a:p>
        </p:txBody>
      </p:sp>
      <p:sp>
        <p:nvSpPr>
          <p:cNvPr id="3" name="TextBox 2">
            <a:extLst>
              <a:ext uri="{FF2B5EF4-FFF2-40B4-BE49-F238E27FC236}">
                <a16:creationId xmlns:a16="http://schemas.microsoft.com/office/drawing/2014/main" id="{0E1334A4-9828-479A-9388-80BCAC854B97}"/>
              </a:ext>
            </a:extLst>
          </p:cNvPr>
          <p:cNvSpPr txBox="1"/>
          <p:nvPr/>
        </p:nvSpPr>
        <p:spPr>
          <a:xfrm>
            <a:off x="265043" y="2449416"/>
            <a:ext cx="11370432" cy="3594638"/>
          </a:xfrm>
          <a:prstGeom prst="rect">
            <a:avLst/>
          </a:prstGeom>
          <a:noFill/>
        </p:spPr>
        <p:txBody>
          <a:bodyPr wrap="square" rtlCol="0">
            <a:spAutoFit/>
          </a:bodyPr>
          <a:lstStyle/>
          <a:p>
            <a:pPr marL="28575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التصرُّف بالشر ضعف والمحبَّة قوَّة</a:t>
            </a:r>
          </a:p>
          <a:p>
            <a:pPr marL="28575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التصرُّف بعدائيَّة ضعف والمسامحة قوَّة</a:t>
            </a:r>
          </a:p>
          <a:p>
            <a:pPr marL="28575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التصرُّف بمسامحة ضعف والعدائيَّة قوَّة</a:t>
            </a:r>
          </a:p>
        </p:txBody>
      </p:sp>
    </p:spTree>
    <p:extLst>
      <p:ext uri="{BB962C8B-B14F-4D97-AF65-F5344CB8AC3E}">
        <p14:creationId xmlns:p14="http://schemas.microsoft.com/office/powerpoint/2010/main" val="32231842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319461" y="630802"/>
            <a:ext cx="11741260" cy="1754326"/>
          </a:xfrm>
          <a:prstGeom prst="rect">
            <a:avLst/>
          </a:prstGeom>
        </p:spPr>
        <p:txBody>
          <a:bodyPr wrap="square">
            <a:spAutoFit/>
          </a:bodyPr>
          <a:lstStyle/>
          <a:p>
            <a:pPr algn="ctr" rtl="1"/>
            <a:r>
              <a:rPr lang="ar-LB" sz="5400" b="1" dirty="0">
                <a:solidFill>
                  <a:srgbClr val="002060"/>
                </a:solidFill>
              </a:rPr>
              <a:t>١ -</a:t>
            </a:r>
            <a:r>
              <a:rPr lang="en-US" sz="5400" b="1" dirty="0">
                <a:solidFill>
                  <a:srgbClr val="002060"/>
                </a:solidFill>
              </a:rPr>
              <a:t> </a:t>
            </a:r>
            <a:r>
              <a:rPr lang="ar-LB" sz="5400" b="1" dirty="0">
                <a:solidFill>
                  <a:srgbClr val="002060"/>
                </a:solidFill>
              </a:rPr>
              <a:t>أكمل العبارة التالية: التصرف....... ضعف.....</a:t>
            </a:r>
            <a:r>
              <a:rPr lang="en-US" sz="5400" b="1" dirty="0">
                <a:solidFill>
                  <a:srgbClr val="002060"/>
                </a:solidFill>
              </a:rPr>
              <a:t> </a:t>
            </a:r>
            <a:r>
              <a:rPr lang="ar-LB" sz="5400" b="1" dirty="0">
                <a:solidFill>
                  <a:srgbClr val="002060"/>
                </a:solidFill>
              </a:rPr>
              <a:t>قوة</a:t>
            </a:r>
            <a:endParaRPr lang="ar-LB" sz="5400" b="1" i="0" u="none" strike="noStrike" dirty="0">
              <a:solidFill>
                <a:srgbClr val="002060"/>
              </a:solidFill>
              <a:effectLst/>
              <a:latin typeface="Times New Roman" panose="02020603050405020304" pitchFamily="18" charset="0"/>
            </a:endParaRPr>
          </a:p>
        </p:txBody>
      </p:sp>
      <p:sp>
        <p:nvSpPr>
          <p:cNvPr id="3" name="TextBox 2">
            <a:extLst>
              <a:ext uri="{FF2B5EF4-FFF2-40B4-BE49-F238E27FC236}">
                <a16:creationId xmlns:a16="http://schemas.microsoft.com/office/drawing/2014/main" id="{0E1334A4-9828-479A-9388-80BCAC854B97}"/>
              </a:ext>
            </a:extLst>
          </p:cNvPr>
          <p:cNvSpPr txBox="1"/>
          <p:nvPr/>
        </p:nvSpPr>
        <p:spPr>
          <a:xfrm>
            <a:off x="265043" y="2449416"/>
            <a:ext cx="11370432" cy="3594638"/>
          </a:xfrm>
          <a:prstGeom prst="rect">
            <a:avLst/>
          </a:prstGeom>
          <a:noFill/>
        </p:spPr>
        <p:txBody>
          <a:bodyPr wrap="square" rtlCol="0">
            <a:spAutoFit/>
          </a:bodyPr>
          <a:lstStyle/>
          <a:p>
            <a:pPr marL="28575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التصرُّف بالشر ضعف والمحبَّة قوَّة</a:t>
            </a:r>
          </a:p>
          <a:p>
            <a:pPr marL="571500" indent="-571500" algn="r" rtl="1" fontAlgn="base">
              <a:lnSpc>
                <a:spcPct val="200000"/>
              </a:lnSpc>
              <a:spcBef>
                <a:spcPts val="0"/>
              </a:spcBef>
              <a:spcAft>
                <a:spcPts val="0"/>
              </a:spcAft>
              <a:buFont typeface="Wingdings" panose="05000000000000000000" pitchFamily="2" charset="2"/>
              <a:buChar char="ü"/>
            </a:pPr>
            <a:r>
              <a:rPr lang="ar-LB" sz="4000" b="0" i="0" u="none" strike="noStrike" dirty="0">
                <a:solidFill>
                  <a:srgbClr val="00B050"/>
                </a:solidFill>
                <a:effectLst/>
                <a:latin typeface="Times New Roman" panose="02020603050405020304" pitchFamily="18" charset="0"/>
              </a:rPr>
              <a:t>التصرُّف بعدائيَّة ضعف والمسامحة قوَّة</a:t>
            </a:r>
          </a:p>
          <a:p>
            <a:pPr marL="28575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التصرُّف بمسامحة ضعف والعدائيَّة قوَّة</a:t>
            </a:r>
          </a:p>
        </p:txBody>
      </p:sp>
    </p:spTree>
    <p:extLst>
      <p:ext uri="{BB962C8B-B14F-4D97-AF65-F5344CB8AC3E}">
        <p14:creationId xmlns:p14="http://schemas.microsoft.com/office/powerpoint/2010/main" val="101203071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79761" y="717563"/>
            <a:ext cx="11012709" cy="923330"/>
          </a:xfrm>
          <a:prstGeom prst="rect">
            <a:avLst/>
          </a:prstGeom>
        </p:spPr>
        <p:txBody>
          <a:bodyPr wrap="square">
            <a:spAutoFit/>
          </a:bodyPr>
          <a:lstStyle/>
          <a:p>
            <a:pPr algn="r" rtl="1">
              <a:spcBef>
                <a:spcPts val="0"/>
              </a:spcBef>
              <a:spcAft>
                <a:spcPts val="0"/>
              </a:spcAft>
            </a:pPr>
            <a:r>
              <a:rPr lang="ar-LB" sz="5400" b="1" dirty="0">
                <a:solidFill>
                  <a:srgbClr val="002060"/>
                </a:solidFill>
              </a:rPr>
              <a:t>٢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بمَ كان يتميَّز دانيال؟</a:t>
            </a:r>
          </a:p>
        </p:txBody>
      </p:sp>
      <p:sp>
        <p:nvSpPr>
          <p:cNvPr id="3" name="TextBox 2">
            <a:extLst>
              <a:ext uri="{FF2B5EF4-FFF2-40B4-BE49-F238E27FC236}">
                <a16:creationId xmlns:a16="http://schemas.microsoft.com/office/drawing/2014/main" id="{0E1334A4-9828-479A-9388-80BCAC854B97}"/>
              </a:ext>
            </a:extLst>
          </p:cNvPr>
          <p:cNvSpPr txBox="1"/>
          <p:nvPr/>
        </p:nvSpPr>
        <p:spPr>
          <a:xfrm>
            <a:off x="2082276" y="2048354"/>
            <a:ext cx="9503190" cy="3944862"/>
          </a:xfrm>
          <a:prstGeom prst="rect">
            <a:avLst/>
          </a:prstGeom>
          <a:noFill/>
        </p:spPr>
        <p:txBody>
          <a:bodyPr wrap="square" rtlCol="0">
            <a:spAutoFit/>
          </a:bodyPr>
          <a:lstStyle/>
          <a:p>
            <a:pPr marL="28575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المعرفة والعلم</a:t>
            </a:r>
          </a:p>
          <a:p>
            <a:pPr marL="28575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طويل القامة وجميل</a:t>
            </a:r>
          </a:p>
          <a:p>
            <a:pPr marL="28575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غنيًّا جدًّا</a:t>
            </a:r>
          </a:p>
        </p:txBody>
      </p:sp>
    </p:spTree>
    <p:extLst>
      <p:ext uri="{BB962C8B-B14F-4D97-AF65-F5344CB8AC3E}">
        <p14:creationId xmlns:p14="http://schemas.microsoft.com/office/powerpoint/2010/main" val="26350139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79761" y="717563"/>
            <a:ext cx="11012709" cy="923330"/>
          </a:xfrm>
          <a:prstGeom prst="rect">
            <a:avLst/>
          </a:prstGeom>
        </p:spPr>
        <p:txBody>
          <a:bodyPr wrap="square">
            <a:spAutoFit/>
          </a:bodyPr>
          <a:lstStyle/>
          <a:p>
            <a:pPr algn="r" rtl="1">
              <a:spcBef>
                <a:spcPts val="0"/>
              </a:spcBef>
              <a:spcAft>
                <a:spcPts val="0"/>
              </a:spcAft>
            </a:pPr>
            <a:r>
              <a:rPr lang="ar-LB" sz="5400" b="1" dirty="0">
                <a:solidFill>
                  <a:srgbClr val="002060"/>
                </a:solidFill>
              </a:rPr>
              <a:t>٢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بمَ كان يتميَّز دانيال؟</a:t>
            </a:r>
          </a:p>
        </p:txBody>
      </p:sp>
      <p:sp>
        <p:nvSpPr>
          <p:cNvPr id="3" name="TextBox 2">
            <a:extLst>
              <a:ext uri="{FF2B5EF4-FFF2-40B4-BE49-F238E27FC236}">
                <a16:creationId xmlns:a16="http://schemas.microsoft.com/office/drawing/2014/main" id="{0E1334A4-9828-479A-9388-80BCAC854B97}"/>
              </a:ext>
            </a:extLst>
          </p:cNvPr>
          <p:cNvSpPr txBox="1"/>
          <p:nvPr/>
        </p:nvSpPr>
        <p:spPr>
          <a:xfrm>
            <a:off x="2082276" y="2048354"/>
            <a:ext cx="9503190" cy="3944862"/>
          </a:xfrm>
          <a:prstGeom prst="rect">
            <a:avLst/>
          </a:prstGeom>
          <a:noFill/>
        </p:spPr>
        <p:txBody>
          <a:bodyPr wrap="square" rtlCol="0">
            <a:spAutoFit/>
          </a:bodyPr>
          <a:lstStyle/>
          <a:p>
            <a:pPr marL="571500" indent="-571500" algn="r" rtl="1" fontAlgn="base">
              <a:lnSpc>
                <a:spcPct val="200000"/>
              </a:lnSpc>
              <a:spcBef>
                <a:spcPts val="0"/>
              </a:spcBef>
              <a:spcAft>
                <a:spcPts val="0"/>
              </a:spcAft>
              <a:buFont typeface="Wingdings" panose="05000000000000000000" pitchFamily="2" charset="2"/>
              <a:buChar char="ü"/>
            </a:pPr>
            <a:r>
              <a:rPr lang="ar-LB" sz="4400" b="0" i="0" u="none" strike="noStrike" dirty="0">
                <a:solidFill>
                  <a:srgbClr val="00B050"/>
                </a:solidFill>
                <a:effectLst/>
                <a:latin typeface="Times New Roman" panose="02020603050405020304" pitchFamily="18" charset="0"/>
              </a:rPr>
              <a:t>المعرفة والعلم</a:t>
            </a:r>
          </a:p>
          <a:p>
            <a:pPr marL="28575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طويل القامة وجميل</a:t>
            </a:r>
          </a:p>
          <a:p>
            <a:pPr marL="28575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غنيًّا جدًّا</a:t>
            </a:r>
          </a:p>
        </p:txBody>
      </p:sp>
    </p:spTree>
    <p:extLst>
      <p:ext uri="{BB962C8B-B14F-4D97-AF65-F5344CB8AC3E}">
        <p14:creationId xmlns:p14="http://schemas.microsoft.com/office/powerpoint/2010/main" val="244425521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2123658"/>
          </a:xfrm>
          <a:prstGeom prst="rect">
            <a:avLst/>
          </a:prstGeom>
        </p:spPr>
        <p:txBody>
          <a:bodyPr wrap="square">
            <a:spAutoFit/>
          </a:bodyPr>
          <a:lstStyle/>
          <a:p>
            <a:pPr algn="ctr" rtl="1"/>
            <a:r>
              <a:rPr lang="ar-LB" sz="4400" b="1" dirty="0">
                <a:solidFill>
                  <a:srgbClr val="002060"/>
                </a:solidFill>
              </a:rPr>
              <a:t>٣ -</a:t>
            </a:r>
            <a:r>
              <a:rPr lang="ar-LB" sz="4400" b="1" i="0" u="none" strike="noStrike" dirty="0">
                <a:solidFill>
                  <a:srgbClr val="002060"/>
                </a:solidFill>
                <a:effectLst/>
                <a:latin typeface="Arial" panose="020B0604020202020204" pitchFamily="34" charset="0"/>
              </a:rPr>
              <a:t> </a:t>
            </a:r>
            <a:r>
              <a:rPr lang="ar-LB" sz="4400" b="1" i="0" u="none" strike="noStrike" dirty="0">
                <a:solidFill>
                  <a:srgbClr val="002060"/>
                </a:solidFill>
                <a:effectLst/>
                <a:latin typeface="Times New Roman" panose="02020603050405020304" pitchFamily="18" charset="0"/>
              </a:rPr>
              <a:t> </a:t>
            </a:r>
            <a:r>
              <a:rPr lang="ar-LB" sz="4400" b="1" i="0" u="none" strike="noStrike" dirty="0">
                <a:solidFill>
                  <a:srgbClr val="002060"/>
                </a:solidFill>
                <a:effectLst/>
                <a:latin typeface="Arial" panose="020B0604020202020204" pitchFamily="34" charset="0"/>
              </a:rPr>
              <a:t>أين نجد الآية التالية في الكتاب المقدَّس: "كُونُوا لُطَفَاءَ بَعْضُكُمْ نَحْوَ بَعْضٍ، شَفُوقِينَ مُتَسَامِحِينَ كَمَا سَامَحَكُمُ اللهُ أَيْضًا فِي الْمَسِيحِ."</a:t>
            </a:r>
            <a:endParaRPr lang="ar-LB" sz="4400" b="1" dirty="0">
              <a:solidFill>
                <a:srgbClr val="002060"/>
              </a:solidFill>
            </a:endParaRPr>
          </a:p>
        </p:txBody>
      </p:sp>
      <p:sp>
        <p:nvSpPr>
          <p:cNvPr id="3" name="TextBox 2">
            <a:extLst>
              <a:ext uri="{FF2B5EF4-FFF2-40B4-BE49-F238E27FC236}">
                <a16:creationId xmlns:a16="http://schemas.microsoft.com/office/drawing/2014/main" id="{0E1334A4-9828-479A-9388-80BCAC854B97}"/>
              </a:ext>
            </a:extLst>
          </p:cNvPr>
          <p:cNvSpPr txBox="1"/>
          <p:nvPr/>
        </p:nvSpPr>
        <p:spPr>
          <a:xfrm>
            <a:off x="4181653" y="2831936"/>
            <a:ext cx="7364344" cy="3244414"/>
          </a:xfrm>
          <a:prstGeom prst="rect">
            <a:avLst/>
          </a:prstGeom>
          <a:noFill/>
        </p:spPr>
        <p:txBody>
          <a:bodyPr wrap="square" rtlCol="0">
            <a:spAutoFit/>
          </a:bodyPr>
          <a:lstStyle/>
          <a:p>
            <a:pPr marL="571500" marR="457200" indent="-571500" algn="r" rtl="1" fontAlgn="base">
              <a:lnSpc>
                <a:spcPct val="200000"/>
              </a:lnSpc>
              <a:spcBef>
                <a:spcPts val="0"/>
              </a:spcBef>
              <a:spcAft>
                <a:spcPts val="0"/>
              </a:spcAft>
              <a:buFont typeface="Wingdings" panose="05000000000000000000" pitchFamily="2" charset="2"/>
              <a:buChar char="q"/>
            </a:pPr>
            <a:r>
              <a:rPr lang="ar-LB" sz="3600" b="0" i="0" dirty="0">
                <a:solidFill>
                  <a:srgbClr val="000000"/>
                </a:solidFill>
                <a:effectLst/>
                <a:latin typeface="Tahoma" panose="020B0604030504040204" pitchFamily="34" charset="0"/>
              </a:rPr>
              <a:t>افسس ٣٢ : ٤   </a:t>
            </a:r>
            <a:endParaRPr lang="en-US" sz="3600" b="0" i="0" dirty="0">
              <a:solidFill>
                <a:srgbClr val="000000"/>
              </a:solidFill>
              <a:effectLst/>
              <a:latin typeface="Tahoma" panose="020B0604030504040204" pitchFamily="34" charset="0"/>
            </a:endParaRPr>
          </a:p>
          <a:p>
            <a:pPr marL="571500" marR="457200" indent="-571500" algn="r" rtl="1" fontAlgn="base">
              <a:lnSpc>
                <a:spcPct val="200000"/>
              </a:lnSpc>
              <a:spcBef>
                <a:spcPts val="0"/>
              </a:spcBef>
              <a:spcAft>
                <a:spcPts val="0"/>
              </a:spcAft>
              <a:buFont typeface="Wingdings" panose="05000000000000000000" pitchFamily="2" charset="2"/>
              <a:buChar char="q"/>
            </a:pPr>
            <a:r>
              <a:rPr lang="ar-LB" sz="3600" b="0" i="0" dirty="0">
                <a:solidFill>
                  <a:srgbClr val="000000"/>
                </a:solidFill>
                <a:effectLst/>
                <a:latin typeface="Tahoma" panose="020B0604030504040204" pitchFamily="34" charset="0"/>
              </a:rPr>
              <a:t>افسس ٤: ٣٢  </a:t>
            </a:r>
            <a:endParaRPr lang="en-US" sz="3600" b="0" i="0" dirty="0">
              <a:solidFill>
                <a:srgbClr val="000000"/>
              </a:solidFill>
              <a:effectLst/>
              <a:latin typeface="Tahoma" panose="020B0604030504040204" pitchFamily="34" charset="0"/>
            </a:endParaRPr>
          </a:p>
          <a:p>
            <a:pPr marL="571500" marR="457200" indent="-571500" algn="r" rtl="1" fontAlgn="base">
              <a:lnSpc>
                <a:spcPct val="200000"/>
              </a:lnSpc>
              <a:spcBef>
                <a:spcPts val="0"/>
              </a:spcBef>
              <a:spcAft>
                <a:spcPts val="0"/>
              </a:spcAft>
              <a:buFont typeface="Wingdings" panose="05000000000000000000" pitchFamily="2" charset="2"/>
              <a:buChar char="q"/>
            </a:pPr>
            <a:r>
              <a:rPr lang="ar-LB" sz="3600" b="0" i="0" dirty="0">
                <a:solidFill>
                  <a:srgbClr val="000000"/>
                </a:solidFill>
                <a:effectLst/>
                <a:latin typeface="Tahoma" panose="020B0604030504040204" pitchFamily="34" charset="0"/>
              </a:rPr>
              <a:t>افسس ٣: ٤  </a:t>
            </a:r>
            <a:endParaRPr lang="ar-LB" sz="3600" b="0" i="0" u="none" strike="noStrike" dirty="0">
              <a:solidFill>
                <a:srgbClr val="000000"/>
              </a:solidFill>
              <a:effectLst/>
              <a:latin typeface="Arial" panose="020B0604020202020204" pitchFamily="34" charset="0"/>
            </a:endParaRPr>
          </a:p>
        </p:txBody>
      </p:sp>
    </p:spTree>
    <p:extLst>
      <p:ext uri="{BB962C8B-B14F-4D97-AF65-F5344CB8AC3E}">
        <p14:creationId xmlns:p14="http://schemas.microsoft.com/office/powerpoint/2010/main" val="39805123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55782"/>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الله هو اللي خلقني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ابيهتم فيّ علي طول</a:t>
            </a:r>
          </a:p>
          <a:p>
            <a:pPr algn="ctr" rtl="1">
              <a:lnSpc>
                <a:spcPct val="150000"/>
              </a:lnSpc>
            </a:pPr>
            <a:r>
              <a:rPr lang="ar-LB" sz="4800" b="1" dirty="0">
                <a:solidFill>
                  <a:srgbClr val="273582"/>
                </a:solidFill>
                <a:latin typeface="Tahoma" panose="020B0604030504040204" pitchFamily="34" charset="0"/>
              </a:rPr>
              <a:t>كلمة الله بتعلمني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بتفهمني وبتذكرني</a:t>
            </a:r>
          </a:p>
          <a:p>
            <a:pPr algn="ctr">
              <a:lnSpc>
                <a:spcPct val="150000"/>
              </a:lnSpc>
            </a:pPr>
            <a:r>
              <a:rPr lang="ar-LB" sz="4800" b="1" dirty="0">
                <a:solidFill>
                  <a:srgbClr val="273582"/>
                </a:solidFill>
                <a:latin typeface="Tahoma" panose="020B0604030504040204" pitchFamily="34" charset="0"/>
              </a:rPr>
              <a:t>الله بيحبني كيف ما بكون</a:t>
            </a:r>
          </a:p>
        </p:txBody>
      </p:sp>
    </p:spTree>
    <p:extLst>
      <p:ext uri="{BB962C8B-B14F-4D97-AF65-F5344CB8AC3E}">
        <p14:creationId xmlns:p14="http://schemas.microsoft.com/office/powerpoint/2010/main" val="39052291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2123658"/>
          </a:xfrm>
          <a:prstGeom prst="rect">
            <a:avLst/>
          </a:prstGeom>
        </p:spPr>
        <p:txBody>
          <a:bodyPr wrap="square">
            <a:spAutoFit/>
          </a:bodyPr>
          <a:lstStyle/>
          <a:p>
            <a:pPr algn="ctr" rtl="1"/>
            <a:r>
              <a:rPr lang="ar-LB" sz="4400" b="1" dirty="0">
                <a:solidFill>
                  <a:srgbClr val="002060"/>
                </a:solidFill>
              </a:rPr>
              <a:t>٣ -</a:t>
            </a:r>
            <a:r>
              <a:rPr lang="ar-LB" sz="4400" b="1" i="0" u="none" strike="noStrike" dirty="0">
                <a:solidFill>
                  <a:srgbClr val="002060"/>
                </a:solidFill>
                <a:effectLst/>
                <a:latin typeface="Arial" panose="020B0604020202020204" pitchFamily="34" charset="0"/>
              </a:rPr>
              <a:t> </a:t>
            </a:r>
            <a:r>
              <a:rPr lang="ar-LB" sz="4400" b="1" i="0" u="none" strike="noStrike" dirty="0">
                <a:solidFill>
                  <a:srgbClr val="002060"/>
                </a:solidFill>
                <a:effectLst/>
                <a:latin typeface="Times New Roman" panose="02020603050405020304" pitchFamily="18" charset="0"/>
              </a:rPr>
              <a:t> </a:t>
            </a:r>
            <a:r>
              <a:rPr lang="ar-LB" sz="4400" b="1" i="0" u="none" strike="noStrike" dirty="0">
                <a:solidFill>
                  <a:srgbClr val="002060"/>
                </a:solidFill>
                <a:effectLst/>
                <a:latin typeface="Arial" panose="020B0604020202020204" pitchFamily="34" charset="0"/>
              </a:rPr>
              <a:t>أين نجد الآية التالية في الكتاب المقدَّس: "كُونُوا لُطَفَاءَ بَعْضُكُمْ نَحْوَ بَعْضٍ، شَفُوقِينَ مُتَسَامِحِينَ كَمَا سَامَحَكُمُ اللهُ أَيْضًا فِي الْمَسِيحِ."</a:t>
            </a:r>
            <a:endParaRPr lang="ar-LB" sz="4400" b="1" dirty="0">
              <a:solidFill>
                <a:srgbClr val="002060"/>
              </a:solidFill>
            </a:endParaRPr>
          </a:p>
        </p:txBody>
      </p:sp>
      <p:sp>
        <p:nvSpPr>
          <p:cNvPr id="3" name="TextBox 2">
            <a:extLst>
              <a:ext uri="{FF2B5EF4-FFF2-40B4-BE49-F238E27FC236}">
                <a16:creationId xmlns:a16="http://schemas.microsoft.com/office/drawing/2014/main" id="{0E1334A4-9828-479A-9388-80BCAC854B97}"/>
              </a:ext>
            </a:extLst>
          </p:cNvPr>
          <p:cNvSpPr txBox="1"/>
          <p:nvPr/>
        </p:nvSpPr>
        <p:spPr>
          <a:xfrm>
            <a:off x="4181653" y="2831936"/>
            <a:ext cx="7364344" cy="3244414"/>
          </a:xfrm>
          <a:prstGeom prst="rect">
            <a:avLst/>
          </a:prstGeom>
          <a:noFill/>
        </p:spPr>
        <p:txBody>
          <a:bodyPr wrap="square" rtlCol="0">
            <a:spAutoFit/>
          </a:bodyPr>
          <a:lstStyle/>
          <a:p>
            <a:pPr marL="571500" marR="457200" indent="-571500" algn="r" rtl="1" fontAlgn="base">
              <a:lnSpc>
                <a:spcPct val="200000"/>
              </a:lnSpc>
              <a:spcBef>
                <a:spcPts val="0"/>
              </a:spcBef>
              <a:spcAft>
                <a:spcPts val="0"/>
              </a:spcAft>
              <a:buFont typeface="Wingdings" panose="05000000000000000000" pitchFamily="2" charset="2"/>
              <a:buChar char="q"/>
            </a:pPr>
            <a:r>
              <a:rPr lang="ar-LB" sz="3600" b="0" i="0" dirty="0">
                <a:solidFill>
                  <a:srgbClr val="000000"/>
                </a:solidFill>
                <a:effectLst/>
                <a:latin typeface="Tahoma" panose="020B0604030504040204" pitchFamily="34" charset="0"/>
              </a:rPr>
              <a:t>افسس ٣٢ : ٤   </a:t>
            </a:r>
            <a:endParaRPr lang="en-US" sz="3600" b="0" i="0" dirty="0">
              <a:solidFill>
                <a:srgbClr val="000000"/>
              </a:solidFill>
              <a:effectLst/>
              <a:latin typeface="Tahoma" panose="020B0604030504040204" pitchFamily="34" charset="0"/>
            </a:endParaRPr>
          </a:p>
          <a:p>
            <a:pPr marL="571500" marR="457200" indent="-571500" algn="r" rtl="1" fontAlgn="base">
              <a:lnSpc>
                <a:spcPct val="200000"/>
              </a:lnSpc>
              <a:spcBef>
                <a:spcPts val="0"/>
              </a:spcBef>
              <a:spcAft>
                <a:spcPts val="0"/>
              </a:spcAft>
              <a:buFont typeface="Wingdings" panose="05000000000000000000" pitchFamily="2" charset="2"/>
              <a:buChar char="ü"/>
            </a:pPr>
            <a:r>
              <a:rPr lang="ar-LB" sz="3600" b="0" i="0" dirty="0">
                <a:solidFill>
                  <a:srgbClr val="00B050"/>
                </a:solidFill>
                <a:effectLst/>
                <a:latin typeface="Tahoma" panose="020B0604030504040204" pitchFamily="34" charset="0"/>
              </a:rPr>
              <a:t>افسس ٤: ٣٢  </a:t>
            </a:r>
            <a:endParaRPr lang="en-US" sz="3600" b="0" i="0" dirty="0">
              <a:solidFill>
                <a:srgbClr val="00B050"/>
              </a:solidFill>
              <a:effectLst/>
              <a:latin typeface="Tahoma" panose="020B0604030504040204" pitchFamily="34" charset="0"/>
            </a:endParaRPr>
          </a:p>
          <a:p>
            <a:pPr marL="571500" marR="457200" indent="-571500" algn="r" rtl="1" fontAlgn="base">
              <a:lnSpc>
                <a:spcPct val="200000"/>
              </a:lnSpc>
              <a:spcBef>
                <a:spcPts val="0"/>
              </a:spcBef>
              <a:spcAft>
                <a:spcPts val="0"/>
              </a:spcAft>
              <a:buFont typeface="Wingdings" panose="05000000000000000000" pitchFamily="2" charset="2"/>
              <a:buChar char="q"/>
            </a:pPr>
            <a:r>
              <a:rPr lang="ar-LB" sz="3600" b="0" i="0" dirty="0">
                <a:solidFill>
                  <a:srgbClr val="000000"/>
                </a:solidFill>
                <a:effectLst/>
                <a:latin typeface="Tahoma" panose="020B0604030504040204" pitchFamily="34" charset="0"/>
              </a:rPr>
              <a:t>افسس ٣: ٤  </a:t>
            </a:r>
            <a:endParaRPr lang="ar-LB" sz="3600" b="0" i="0" u="none" strike="noStrike" dirty="0">
              <a:solidFill>
                <a:srgbClr val="000000"/>
              </a:solidFill>
              <a:effectLst/>
              <a:latin typeface="Arial" panose="020B0604020202020204" pitchFamily="34" charset="0"/>
            </a:endParaRPr>
          </a:p>
        </p:txBody>
      </p:sp>
    </p:spTree>
    <p:extLst>
      <p:ext uri="{BB962C8B-B14F-4D97-AF65-F5344CB8AC3E}">
        <p14:creationId xmlns:p14="http://schemas.microsoft.com/office/powerpoint/2010/main" val="417168178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DD2A183-E940-1C49-9877-440856A564EA}"/>
              </a:ext>
            </a:extLst>
          </p:cNvPr>
          <p:cNvSpPr/>
          <p:nvPr/>
        </p:nvSpPr>
        <p:spPr>
          <a:xfrm>
            <a:off x="2373293" y="2833955"/>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18" name="Rectangle 17">
            <a:extLst>
              <a:ext uri="{FF2B5EF4-FFF2-40B4-BE49-F238E27FC236}">
                <a16:creationId xmlns:a16="http://schemas.microsoft.com/office/drawing/2014/main" id="{DA6F6DF2-A798-5A42-BCE5-B2B2937DA8AB}"/>
              </a:ext>
            </a:extLst>
          </p:cNvPr>
          <p:cNvSpPr/>
          <p:nvPr/>
        </p:nvSpPr>
        <p:spPr>
          <a:xfrm>
            <a:off x="1491854" y="4158497"/>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flipV="1">
            <a:off x="453226" y="6551875"/>
            <a:ext cx="4841585"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948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D5C9C9CA-A4CB-D731-20B2-7F0D0F806FE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12621966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2771960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2077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11711" y="2044005"/>
            <a:ext cx="5805370" cy="276998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5400" b="1" dirty="0">
                <a:ln/>
                <a:solidFill>
                  <a:srgbClr val="7030A0"/>
                </a:solidFill>
                <a:latin typeface="Tahoma" panose="020B0604030504040204" pitchFamily="34" charset="0"/>
                <a:ea typeface="Tahoma" panose="020B0604030504040204" pitchFamily="34" charset="0"/>
              </a:rPr>
              <a:t>طول ما الشمس</a:t>
            </a:r>
          </a:p>
          <a:p>
            <a:pPr algn="ctr"/>
            <a:r>
              <a:rPr lang="ar-SA" sz="5400" b="1" dirty="0">
                <a:ln/>
                <a:solidFill>
                  <a:srgbClr val="7030A0"/>
                </a:solidFill>
                <a:latin typeface="Tahoma" panose="020B0604030504040204" pitchFamily="34" charset="0"/>
                <a:ea typeface="Tahoma" panose="020B0604030504040204" pitchFamily="34" charset="0"/>
              </a:rPr>
              <a:t> فيها نور</a:t>
            </a:r>
            <a:endParaRPr lang="en-US" sz="54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ترنيمة طول ما الشمس_01.mp3" descr="ترنيمة طول ما الشمس_01.mp3">
            <a:hlinkClick r:id="" action="ppaction://media"/>
            <a:extLst>
              <a:ext uri="{FF2B5EF4-FFF2-40B4-BE49-F238E27FC236}">
                <a16:creationId xmlns:a16="http://schemas.microsoft.com/office/drawing/2014/main" id="{789CBF78-0E83-2345-B675-28D6E82E643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098254" y="505833"/>
            <a:ext cx="812800" cy="812800"/>
          </a:xfrm>
          <a:prstGeom prst="rect">
            <a:avLst/>
          </a:prstGeom>
        </p:spPr>
      </p:pic>
    </p:spTree>
    <p:extLst>
      <p:ext uri="{BB962C8B-B14F-4D97-AF65-F5344CB8AC3E}">
        <p14:creationId xmlns:p14="http://schemas.microsoft.com/office/powerpoint/2010/main" val="19770070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vol="80000" numSld="999">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66049" y="635726"/>
            <a:ext cx="10272214" cy="6740307"/>
          </a:xfrm>
          <a:prstGeom prst="rect">
            <a:avLst/>
          </a:prstGeom>
        </p:spPr>
        <p:txBody>
          <a:bodyPr wrap="square">
            <a:spAutoFit/>
          </a:bodyPr>
          <a:lstStyle/>
          <a:p>
            <a:pPr marL="857250" indent="-857250" algn="ctr" rtl="1">
              <a:buFontTx/>
              <a:buChar char="-"/>
            </a:pPr>
            <a:r>
              <a:rPr lang="ar-LB" sz="7200" b="1" dirty="0">
                <a:solidFill>
                  <a:srgbClr val="273582"/>
                </a:solidFill>
                <a:latin typeface="Tahoma" panose="020B0604030504040204" pitchFamily="34" charset="0"/>
              </a:rPr>
              <a:t>القرار -</a:t>
            </a:r>
            <a:br>
              <a:rPr lang="ar-LB" sz="7200" b="1" dirty="0">
                <a:solidFill>
                  <a:srgbClr val="273582"/>
                </a:solidFill>
                <a:latin typeface="Tahoma" panose="020B0604030504040204" pitchFamily="34" charset="0"/>
              </a:rPr>
            </a:br>
            <a:r>
              <a:rPr lang="ar-LB" sz="7200" b="1" dirty="0">
                <a:solidFill>
                  <a:srgbClr val="273582"/>
                </a:solidFill>
              </a:rPr>
              <a:t>طول ما الشمس فيها نور</a:t>
            </a:r>
          </a:p>
          <a:p>
            <a:pPr algn="ctr" rtl="1"/>
            <a:r>
              <a:rPr lang="ar-LB" sz="7200" b="1" dirty="0">
                <a:solidFill>
                  <a:srgbClr val="273582"/>
                </a:solidFill>
              </a:rPr>
              <a:t>  طول ما في ميَّه في البحور</a:t>
            </a:r>
          </a:p>
          <a:p>
            <a:pPr algn="ctr" rtl="1"/>
            <a:r>
              <a:rPr lang="ar-LB" sz="7200" b="1" dirty="0">
                <a:solidFill>
                  <a:srgbClr val="273582"/>
                </a:solidFill>
              </a:rPr>
              <a:t>طول ما الأرض تِفْضَلْ تِدُورْ هَافْضَلْ أرَنِّمْ لِيكْ</a:t>
            </a: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2285738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2509" y="908858"/>
            <a:ext cx="10926981" cy="4708981"/>
          </a:xfrm>
          <a:prstGeom prst="rect">
            <a:avLst/>
          </a:prstGeom>
        </p:spPr>
        <p:txBody>
          <a:bodyPr wrap="square">
            <a:spAutoFit/>
          </a:bodyPr>
          <a:lstStyle/>
          <a:p>
            <a:pPr algn="ctr"/>
            <a:r>
              <a:rPr lang="ar-LB" sz="6000" b="1" dirty="0">
                <a:solidFill>
                  <a:srgbClr val="273582"/>
                </a:solidFill>
                <a:latin typeface="Tahoma" panose="020B0604030504040204" pitchFamily="34" charset="0"/>
              </a:rPr>
              <a:t>-١-</a:t>
            </a:r>
          </a:p>
          <a:p>
            <a:pPr algn="ctr" rtl="1"/>
            <a:r>
              <a:rPr lang="ar-LB" sz="6000" b="1" dirty="0">
                <a:solidFill>
                  <a:srgbClr val="273582"/>
                </a:solidFill>
              </a:rPr>
              <a:t>مين خلّاَ نور الشمس كل يوم ما بيِنْقَطَعْش </a:t>
            </a:r>
          </a:p>
          <a:p>
            <a:pPr algn="ctr" rtl="1"/>
            <a:r>
              <a:rPr lang="ar-LB" sz="6000" b="1" dirty="0">
                <a:solidFill>
                  <a:srgbClr val="273582"/>
                </a:solidFill>
              </a:rPr>
              <a:t>مين خلَّا موج البحر رايِحْ جايِ ما يُوقَفْش</a:t>
            </a:r>
          </a:p>
          <a:p>
            <a:pPr algn="ctr" rtl="1"/>
            <a:r>
              <a:rPr lang="ar-LB" sz="6000" b="1" dirty="0">
                <a:solidFill>
                  <a:srgbClr val="273582"/>
                </a:solidFill>
              </a:rPr>
              <a:t>مين خلّا الأرض تْلِفْ تْلِفْ تْلِفْ وما تْوَقَفْش</a:t>
            </a:r>
          </a:p>
          <a:p>
            <a:pPr algn="ctr" rtl="1"/>
            <a:r>
              <a:rPr lang="ar-LB" sz="6000" b="1" dirty="0">
                <a:solidFill>
                  <a:srgbClr val="273582"/>
                </a:solidFill>
              </a:rPr>
              <a:t> غيرَك إنتَ يا يسوع .... علشان كدَه</a:t>
            </a:r>
          </a:p>
        </p:txBody>
      </p:sp>
    </p:spTree>
    <p:extLst>
      <p:ext uri="{BB962C8B-B14F-4D97-AF65-F5344CB8AC3E}">
        <p14:creationId xmlns:p14="http://schemas.microsoft.com/office/powerpoint/2010/main" val="2145907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66049" y="635726"/>
            <a:ext cx="10272214" cy="6740307"/>
          </a:xfrm>
          <a:prstGeom prst="rect">
            <a:avLst/>
          </a:prstGeom>
        </p:spPr>
        <p:txBody>
          <a:bodyPr wrap="square">
            <a:spAutoFit/>
          </a:bodyPr>
          <a:lstStyle/>
          <a:p>
            <a:pPr algn="ctr" rtl="1"/>
            <a:r>
              <a:rPr lang="ar-LB" sz="7200" b="1" dirty="0">
                <a:solidFill>
                  <a:srgbClr val="273582"/>
                </a:solidFill>
                <a:latin typeface="Tahoma" panose="020B0604030504040204" pitchFamily="34" charset="0"/>
              </a:rPr>
              <a:t>- القرار -</a:t>
            </a:r>
            <a:br>
              <a:rPr lang="ar-LB" sz="7200" b="1" dirty="0">
                <a:solidFill>
                  <a:srgbClr val="273582"/>
                </a:solidFill>
                <a:latin typeface="Tahoma" panose="020B0604030504040204" pitchFamily="34" charset="0"/>
              </a:rPr>
            </a:br>
            <a:r>
              <a:rPr lang="ar-LB" sz="7200" b="1" dirty="0">
                <a:solidFill>
                  <a:srgbClr val="273582"/>
                </a:solidFill>
                <a:latin typeface="Tahoma" panose="020B0604030504040204" pitchFamily="34" charset="0"/>
              </a:rPr>
              <a:t> </a:t>
            </a:r>
            <a:r>
              <a:rPr lang="ar-LB" sz="7200" b="1" dirty="0">
                <a:solidFill>
                  <a:srgbClr val="273582"/>
                </a:solidFill>
              </a:rPr>
              <a:t> طول ما الشمس فيها نور</a:t>
            </a:r>
            <a:br>
              <a:rPr lang="ar-LB" sz="7200" b="1" dirty="0">
                <a:solidFill>
                  <a:srgbClr val="273582"/>
                </a:solidFill>
              </a:rPr>
            </a:br>
            <a:r>
              <a:rPr lang="ar-LB" sz="7200" b="1" dirty="0">
                <a:solidFill>
                  <a:srgbClr val="273582"/>
                </a:solidFill>
              </a:rPr>
              <a:t> طول ما في ميَّه في البحور</a:t>
            </a:r>
          </a:p>
          <a:p>
            <a:pPr algn="ctr" rtl="1"/>
            <a:r>
              <a:rPr lang="ar-LB" sz="7200" b="1" dirty="0">
                <a:solidFill>
                  <a:srgbClr val="273582"/>
                </a:solidFill>
              </a:rPr>
              <a:t>طول ما الأرض تِفْضَلْ تِدُورْ هَافْضَلْ أرَنِّمْ لِيكْ</a:t>
            </a: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5444776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367085" y="579115"/>
            <a:ext cx="11646012" cy="6186309"/>
          </a:xfrm>
          <a:prstGeom prst="rect">
            <a:avLst/>
          </a:prstGeom>
        </p:spPr>
        <p:txBody>
          <a:bodyPr wrap="square">
            <a:spAutoFit/>
          </a:bodyPr>
          <a:lstStyle/>
          <a:p>
            <a:pPr algn="ctr"/>
            <a:r>
              <a:rPr lang="ar-LB" sz="6600" b="1" dirty="0">
                <a:solidFill>
                  <a:srgbClr val="273582"/>
                </a:solidFill>
                <a:latin typeface="Tahoma" panose="020B0604030504040204" pitchFamily="34" charset="0"/>
              </a:rPr>
              <a:t>- ٢ -</a:t>
            </a:r>
          </a:p>
          <a:p>
            <a:pPr algn="ctr" rtl="1"/>
            <a:r>
              <a:rPr lang="ar-LB" sz="6600" b="1" dirty="0">
                <a:solidFill>
                  <a:srgbClr val="273582"/>
                </a:solidFill>
              </a:rPr>
              <a:t>مين قدِّم حبُّه ليَّ عالصليب أخَذ مكاني</a:t>
            </a:r>
          </a:p>
          <a:p>
            <a:pPr algn="ctr" rtl="1"/>
            <a:r>
              <a:rPr lang="ar-LB" sz="6600" b="1" dirty="0">
                <a:solidFill>
                  <a:srgbClr val="273582"/>
                </a:solidFill>
              </a:rPr>
              <a:t> مين إِداني الحُرّية مين ثَبَّت فيَّ إيماني</a:t>
            </a:r>
          </a:p>
          <a:p>
            <a:pPr algn="ctr" rtl="1"/>
            <a:r>
              <a:rPr lang="ar-LB" sz="6600" b="1" dirty="0">
                <a:solidFill>
                  <a:srgbClr val="273582"/>
                </a:solidFill>
              </a:rPr>
              <a:t>مين كان وَعْدُه ليَّ عَالسَّحاب أنا جايِّ تَانِي</a:t>
            </a:r>
          </a:p>
          <a:p>
            <a:pPr algn="ctr" rtl="1"/>
            <a:r>
              <a:rPr lang="ar-LB" sz="6600" b="1" dirty="0">
                <a:solidFill>
                  <a:srgbClr val="273582"/>
                </a:solidFill>
              </a:rPr>
              <a:t> غِيرَك إنتَ يا يسوع عَلَشْان كدَه</a:t>
            </a:r>
          </a:p>
          <a:p>
            <a:pPr marL="0" algn="ctr" defTabSz="914400" rtl="1" eaLnBrk="1" latinLnBrk="0" hangingPunct="1"/>
            <a:endParaRPr lang="ar-LB" sz="66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24886928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66049" y="635726"/>
            <a:ext cx="10272214" cy="6740307"/>
          </a:xfrm>
          <a:prstGeom prst="rect">
            <a:avLst/>
          </a:prstGeom>
        </p:spPr>
        <p:txBody>
          <a:bodyPr wrap="square">
            <a:spAutoFit/>
          </a:bodyPr>
          <a:lstStyle/>
          <a:p>
            <a:pPr algn="ctr" rtl="1"/>
            <a:r>
              <a:rPr lang="ar-LB" sz="7200" b="1" dirty="0">
                <a:solidFill>
                  <a:srgbClr val="273582"/>
                </a:solidFill>
                <a:latin typeface="Tahoma" panose="020B0604030504040204" pitchFamily="34" charset="0"/>
              </a:rPr>
              <a:t>- القرار -</a:t>
            </a:r>
            <a:br>
              <a:rPr lang="ar-LB" sz="7200" b="1" dirty="0">
                <a:solidFill>
                  <a:srgbClr val="273582"/>
                </a:solidFill>
                <a:latin typeface="Tahoma" panose="020B0604030504040204" pitchFamily="34" charset="0"/>
              </a:rPr>
            </a:br>
            <a:r>
              <a:rPr lang="ar-LB" sz="7200" b="1" dirty="0">
                <a:solidFill>
                  <a:srgbClr val="273582"/>
                </a:solidFill>
                <a:latin typeface="Tahoma" panose="020B0604030504040204" pitchFamily="34" charset="0"/>
              </a:rPr>
              <a:t> </a:t>
            </a:r>
            <a:r>
              <a:rPr lang="ar-LB" sz="7200" b="1" dirty="0">
                <a:solidFill>
                  <a:srgbClr val="273582"/>
                </a:solidFill>
              </a:rPr>
              <a:t> طول ما الشمس فيها نور</a:t>
            </a:r>
            <a:br>
              <a:rPr lang="ar-LB" sz="7200" b="1" dirty="0">
                <a:solidFill>
                  <a:srgbClr val="273582"/>
                </a:solidFill>
              </a:rPr>
            </a:br>
            <a:r>
              <a:rPr lang="ar-LB" sz="7200" b="1" dirty="0">
                <a:solidFill>
                  <a:srgbClr val="273582"/>
                </a:solidFill>
              </a:rPr>
              <a:t> طول ما في ميَّه في البحور</a:t>
            </a:r>
          </a:p>
          <a:p>
            <a:pPr algn="ctr" rtl="1"/>
            <a:r>
              <a:rPr lang="ar-LB" sz="7200" b="1" dirty="0">
                <a:solidFill>
                  <a:srgbClr val="273582"/>
                </a:solidFill>
              </a:rPr>
              <a:t>طول ما الأرض تِفْضَلْ تِدُورْ هَافْضَلْ أرَنِّمْ لِيكْ</a:t>
            </a: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235085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17011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28153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154248" y="604587"/>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3" name="Picture 2" descr="A picture containing toy, doll&#10;&#10;Description automatically generated">
            <a:extLst>
              <a:ext uri="{FF2B5EF4-FFF2-40B4-BE49-F238E27FC236}">
                <a16:creationId xmlns:a16="http://schemas.microsoft.com/office/drawing/2014/main" id="{A6D4493D-0BC0-6040-94DA-C1296823521D}"/>
              </a:ext>
            </a:extLst>
          </p:cNvPr>
          <p:cNvPicPr>
            <a:picLocks noChangeAspect="1"/>
          </p:cNvPicPr>
          <p:nvPr/>
        </p:nvPicPr>
        <p:blipFill>
          <a:blip r:embed="rId3"/>
          <a:stretch>
            <a:fillRect/>
          </a:stretch>
        </p:blipFill>
        <p:spPr>
          <a:xfrm>
            <a:off x="3942753" y="2832383"/>
            <a:ext cx="3975100" cy="3213100"/>
          </a:xfrm>
          <a:prstGeom prst="rect">
            <a:avLst/>
          </a:prstGeom>
        </p:spPr>
      </p:pic>
      <p:pic>
        <p:nvPicPr>
          <p:cNvPr id="5" name="Picture 4">
            <a:extLst>
              <a:ext uri="{FF2B5EF4-FFF2-40B4-BE49-F238E27FC236}">
                <a16:creationId xmlns:a16="http://schemas.microsoft.com/office/drawing/2014/main" id="{1EE35450-5194-A3CF-0451-2B7DA274D7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274163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803261" y="2071713"/>
            <a:ext cx="3887030" cy="3231654"/>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ترنيمة:</a:t>
            </a:r>
          </a:p>
          <a:p>
            <a:pPr algn="ctr"/>
            <a:r>
              <a:rPr lang="ar-LB" sz="6600" dirty="0">
                <a:solidFill>
                  <a:srgbClr val="7030A0"/>
                </a:solidFill>
              </a:rPr>
              <a:t>برنس يعني أمير</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Prince يعني أمير">
            <a:hlinkClick r:id="" action="ppaction://media"/>
            <a:extLst>
              <a:ext uri="{FF2B5EF4-FFF2-40B4-BE49-F238E27FC236}">
                <a16:creationId xmlns:a16="http://schemas.microsoft.com/office/drawing/2014/main" id="{B62F1423-8CF5-405A-B876-4A1AAF15A08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95224" y="757028"/>
            <a:ext cx="686138" cy="686138"/>
          </a:xfrm>
          <a:prstGeom prst="rect">
            <a:avLst/>
          </a:prstGeom>
        </p:spPr>
      </p:pic>
    </p:spTree>
    <p:extLst>
      <p:ext uri="{BB962C8B-B14F-4D97-AF65-F5344CB8AC3E}">
        <p14:creationId xmlns:p14="http://schemas.microsoft.com/office/powerpoint/2010/main" val="8338675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0">
                <p:cTn id="7" fill="hold" display="0">
                  <p:stCondLst>
                    <p:cond delay="indefinite"/>
                  </p:stCondLst>
                  <p:endCondLst>
                    <p:cond evt="onStopAudio" delay="0">
                      <p:tgtEl>
                        <p:sldTgt/>
                      </p:tgtEl>
                    </p:cond>
                  </p:endCondLst>
                </p:cTn>
                <p:tgtEl>
                  <p:spTgt spid="3"/>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712335" y="966819"/>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لو ساكن بخيمة او ساكن بقصر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راكب سيارة فخمة او اي باص للنقل</a:t>
            </a:r>
          </a:p>
          <a:p>
            <a:pPr algn="ctr" rtl="1">
              <a:lnSpc>
                <a:spcPct val="150000"/>
              </a:lnSpc>
            </a:pPr>
            <a:r>
              <a:rPr lang="ar-LB" sz="5400" b="1" i="0" dirty="0">
                <a:solidFill>
                  <a:srgbClr val="273582"/>
                </a:solidFill>
                <a:effectLst/>
                <a:latin typeface="Tahoma" panose="020B0604030504040204" pitchFamily="34" charset="0"/>
              </a:rPr>
              <a:t>لو بلعب بالنادي او بالحارة مع اصحابي كلنا عنده واحد ما حد احسن من التاني</a:t>
            </a:r>
          </a:p>
        </p:txBody>
      </p:sp>
    </p:spTree>
    <p:extLst>
      <p:ext uri="{BB962C8B-B14F-4D97-AF65-F5344CB8AC3E}">
        <p14:creationId xmlns:p14="http://schemas.microsoft.com/office/powerpoint/2010/main" val="31133297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20505" y="850087"/>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قيمتي مش بشكلي قيمتي مش بلبسي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قيمتي مش في بأهلي ولا بغناي او فقري</a:t>
            </a:r>
          </a:p>
          <a:p>
            <a:pPr algn="ctr" rtl="1">
              <a:lnSpc>
                <a:spcPct val="150000"/>
              </a:lnSpc>
            </a:pPr>
            <a:r>
              <a:rPr lang="ar-LB" sz="5400" b="1" i="0" dirty="0">
                <a:solidFill>
                  <a:srgbClr val="273582"/>
                </a:solidFill>
                <a:effectLst/>
                <a:latin typeface="Tahoma" panose="020B0604030504040204" pitchFamily="34" charset="0"/>
              </a:rPr>
              <a:t>قمتي بالهي اللي مات بدالي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غيرلي كل احوالي وخلاني ابن ليه</a:t>
            </a:r>
          </a:p>
        </p:txBody>
      </p:sp>
    </p:spTree>
    <p:extLst>
      <p:ext uri="{BB962C8B-B14F-4D97-AF65-F5344CB8AC3E}">
        <p14:creationId xmlns:p14="http://schemas.microsoft.com/office/powerpoint/2010/main" val="34658550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73937" y="704172"/>
            <a:ext cx="9844125"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انا مقبول بعيونه ومحبوب كتير كتير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ومهما كانت ظروفي رح ابقى واثق فيه</a:t>
            </a:r>
          </a:p>
          <a:p>
            <a:pPr algn="ctr" rtl="1">
              <a:lnSpc>
                <a:spcPct val="150000"/>
              </a:lnSpc>
            </a:pPr>
            <a:r>
              <a:rPr lang="ar-LB" sz="5400" b="1" i="0" dirty="0">
                <a:solidFill>
                  <a:srgbClr val="273582"/>
                </a:solidFill>
                <a:effectLst/>
                <a:latin typeface="Tahoma" panose="020B0604030504040204" pitchFamily="34" charset="0"/>
              </a:rPr>
              <a:t>(من يوم ما سكن قلبي غيرلي كل فكري</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ابن الملك سماني برنس يعني امير)٢ </a:t>
            </a:r>
          </a:p>
        </p:txBody>
      </p:sp>
    </p:spTree>
    <p:extLst>
      <p:ext uri="{BB962C8B-B14F-4D97-AF65-F5344CB8AC3E}">
        <p14:creationId xmlns:p14="http://schemas.microsoft.com/office/powerpoint/2010/main" val="29239921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11970" y="769517"/>
            <a:ext cx="9844125"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لو مهما كان لوني ابيض او اسمر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شعري اسود ومجعد او سابل واشقر</a:t>
            </a:r>
          </a:p>
          <a:p>
            <a:pPr algn="ctr" rtl="1">
              <a:lnSpc>
                <a:spcPct val="150000"/>
              </a:lnSpc>
            </a:pPr>
            <a:r>
              <a:rPr lang="ar-LB" sz="5400" b="1" i="0" dirty="0">
                <a:solidFill>
                  <a:srgbClr val="273582"/>
                </a:solidFill>
                <a:effectLst/>
                <a:latin typeface="Tahoma" panose="020B0604030504040204" pitchFamily="34" charset="0"/>
              </a:rPr>
              <a:t>شكل وجهي عادي او متل القمر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عيوني سود او بني ازرق او اخضر</a:t>
            </a:r>
          </a:p>
        </p:txBody>
      </p:sp>
    </p:spTree>
    <p:extLst>
      <p:ext uri="{BB962C8B-B14F-4D97-AF65-F5344CB8AC3E}">
        <p14:creationId xmlns:p14="http://schemas.microsoft.com/office/powerpoint/2010/main" val="27020423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20505" y="850087"/>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قيمتي مش بشكلي قيمتي مش بلبسي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قيمتي مش في بأهلي ولا بغناي او فقري</a:t>
            </a:r>
          </a:p>
          <a:p>
            <a:pPr algn="ctr" rtl="1">
              <a:lnSpc>
                <a:spcPct val="150000"/>
              </a:lnSpc>
            </a:pPr>
            <a:r>
              <a:rPr lang="ar-LB" sz="5400" b="1" i="0" dirty="0">
                <a:solidFill>
                  <a:srgbClr val="273582"/>
                </a:solidFill>
                <a:effectLst/>
                <a:latin typeface="Tahoma" panose="020B0604030504040204" pitchFamily="34" charset="0"/>
              </a:rPr>
              <a:t>قمتي بالهي اللي مات بدالي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غيرلي كل احوالي وخلاني ابن ليه</a:t>
            </a:r>
          </a:p>
        </p:txBody>
      </p:sp>
    </p:spTree>
    <p:extLst>
      <p:ext uri="{BB962C8B-B14F-4D97-AF65-F5344CB8AC3E}">
        <p14:creationId xmlns:p14="http://schemas.microsoft.com/office/powerpoint/2010/main" val="2120373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73937" y="704172"/>
            <a:ext cx="9844125"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انا مقبول بعيونه ومحبوب كتير كتير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ومهما كانت ظروفي رح ابقى واثق فيه</a:t>
            </a:r>
          </a:p>
          <a:p>
            <a:pPr algn="ctr" rtl="1">
              <a:lnSpc>
                <a:spcPct val="150000"/>
              </a:lnSpc>
            </a:pPr>
            <a:r>
              <a:rPr lang="ar-LB" sz="5400" b="1" i="0" dirty="0">
                <a:solidFill>
                  <a:srgbClr val="273582"/>
                </a:solidFill>
                <a:effectLst/>
                <a:latin typeface="Tahoma" panose="020B0604030504040204" pitchFamily="34" charset="0"/>
              </a:rPr>
              <a:t>(من يوم ما سكن قلبي غيرلي كل فكري</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ابن الملك سماني برنس يعني امير)٢ </a:t>
            </a:r>
          </a:p>
        </p:txBody>
      </p:sp>
    </p:spTree>
    <p:extLst>
      <p:ext uri="{BB962C8B-B14F-4D97-AF65-F5344CB8AC3E}">
        <p14:creationId xmlns:p14="http://schemas.microsoft.com/office/powerpoint/2010/main" val="7235322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11970" y="769517"/>
            <a:ext cx="9844125"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لو كل الناس رفضوني وبالسوء اتعاملت</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لازم ابقى متذكر انه الهي محب</a:t>
            </a:r>
          </a:p>
          <a:p>
            <a:pPr algn="ctr" rtl="1">
              <a:lnSpc>
                <a:spcPct val="150000"/>
              </a:lnSpc>
            </a:pPr>
            <a:r>
              <a:rPr lang="ar-LB" sz="5400" b="1" i="0" dirty="0">
                <a:solidFill>
                  <a:srgbClr val="273582"/>
                </a:solidFill>
                <a:effectLst/>
                <a:latin typeface="Tahoma" panose="020B0604030504040204" pitchFamily="34" charset="0"/>
              </a:rPr>
              <a:t>هو اللي خلقني ومن بطن ماما عارفني صورني وكتب اسمي برنس يعني امير</a:t>
            </a:r>
          </a:p>
        </p:txBody>
      </p:sp>
    </p:spTree>
    <p:extLst>
      <p:ext uri="{BB962C8B-B14F-4D97-AF65-F5344CB8AC3E}">
        <p14:creationId xmlns:p14="http://schemas.microsoft.com/office/powerpoint/2010/main" val="36177244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20505" y="850087"/>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قيمتي مش بشكلي قيمتي مش بلبسي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قيمتي مش في بأهلي ولا بغناي او فقري</a:t>
            </a:r>
          </a:p>
          <a:p>
            <a:pPr algn="ctr" rtl="1">
              <a:lnSpc>
                <a:spcPct val="150000"/>
              </a:lnSpc>
            </a:pPr>
            <a:r>
              <a:rPr lang="ar-LB" sz="5400" b="1" i="0" dirty="0">
                <a:solidFill>
                  <a:srgbClr val="273582"/>
                </a:solidFill>
                <a:effectLst/>
                <a:latin typeface="Tahoma" panose="020B0604030504040204" pitchFamily="34" charset="0"/>
              </a:rPr>
              <a:t>قمتي بالهي اللي مات بدالي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غيرلي كل احوالي وخلاني ابن ليه</a:t>
            </a:r>
          </a:p>
        </p:txBody>
      </p:sp>
    </p:spTree>
    <p:extLst>
      <p:ext uri="{BB962C8B-B14F-4D97-AF65-F5344CB8AC3E}">
        <p14:creationId xmlns:p14="http://schemas.microsoft.com/office/powerpoint/2010/main" val="22157646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73937" y="704172"/>
            <a:ext cx="9844125"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انا مقبول بعيونه ومحبوب كتير كتير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ومهما كانت ظروفي رح ابقى واثق فيه</a:t>
            </a:r>
          </a:p>
          <a:p>
            <a:pPr algn="ctr" rtl="1">
              <a:lnSpc>
                <a:spcPct val="150000"/>
              </a:lnSpc>
            </a:pPr>
            <a:r>
              <a:rPr lang="ar-LB" sz="5400" b="1" i="0" dirty="0">
                <a:solidFill>
                  <a:srgbClr val="273582"/>
                </a:solidFill>
                <a:effectLst/>
                <a:latin typeface="Tahoma" panose="020B0604030504040204" pitchFamily="34" charset="0"/>
              </a:rPr>
              <a:t>(من يوم ما سكن قلبي غيرلي كل فكري</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ابن الملك سماني برنس يعني امير)٢ </a:t>
            </a:r>
          </a:p>
        </p:txBody>
      </p:sp>
    </p:spTree>
    <p:extLst>
      <p:ext uri="{BB962C8B-B14F-4D97-AF65-F5344CB8AC3E}">
        <p14:creationId xmlns:p14="http://schemas.microsoft.com/office/powerpoint/2010/main" val="6633657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420438" y="371097"/>
            <a:ext cx="8499945"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solidFill>
                  <a:srgbClr val="00B050"/>
                </a:solidFill>
                <a:latin typeface="Tahoma" panose="020B0604030504040204" pitchFamily="34" charset="0"/>
                <a:ea typeface="Tahoma" panose="020B0604030504040204" pitchFamily="34" charset="0"/>
              </a:rPr>
              <a:t>صلاة</a:t>
            </a:r>
            <a:endParaRPr lang="en-US" sz="9600" b="1" dirty="0">
              <a:solidFill>
                <a:srgbClr val="00B050"/>
              </a:solidFill>
              <a:latin typeface="Tahoma" panose="020B0604030504040204" pitchFamily="34" charset="0"/>
              <a:ea typeface="Tahoma" panose="020B0604030504040204" pitchFamily="34" charset="0"/>
            </a:endParaRPr>
          </a:p>
        </p:txBody>
      </p:sp>
      <p:pic>
        <p:nvPicPr>
          <p:cNvPr id="4" name="Picture 3">
            <a:extLst>
              <a:ext uri="{FF2B5EF4-FFF2-40B4-BE49-F238E27FC236}">
                <a16:creationId xmlns:a16="http://schemas.microsoft.com/office/drawing/2014/main" id="{05A11160-C7F4-124A-B2FC-954224562C5E}"/>
              </a:ext>
            </a:extLst>
          </p:cNvPr>
          <p:cNvPicPr>
            <a:picLocks noChangeAspect="1"/>
          </p:cNvPicPr>
          <p:nvPr/>
        </p:nvPicPr>
        <p:blipFill>
          <a:blip r:embed="rId3"/>
          <a:stretch>
            <a:fillRect/>
          </a:stretch>
        </p:blipFill>
        <p:spPr>
          <a:xfrm>
            <a:off x="8118514" y="3580636"/>
            <a:ext cx="3344766" cy="2789045"/>
          </a:xfrm>
          <a:prstGeom prst="rect">
            <a:avLst/>
          </a:prstGeom>
        </p:spPr>
      </p:pic>
      <p:pic>
        <p:nvPicPr>
          <p:cNvPr id="6" name="Picture 5" descr="A picture containing indoor&#10;&#10;Description automatically generated">
            <a:extLst>
              <a:ext uri="{FF2B5EF4-FFF2-40B4-BE49-F238E27FC236}">
                <a16:creationId xmlns:a16="http://schemas.microsoft.com/office/drawing/2014/main" id="{99DF5F12-3D59-7E4D-94A5-38234B13A7EC}"/>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0" b="98639" l="817" r="99020">
                        <a14:foregroundMark x1="13889" y1="17460" x2="22549" y2="2041"/>
                        <a14:foregroundMark x1="22549" y1="2041" x2="71078" y2="0"/>
                        <a14:foregroundMark x1="71078" y1="0" x2="83007" y2="10658"/>
                        <a14:foregroundMark x1="83007" y1="10658" x2="85784" y2="20181"/>
                        <a14:foregroundMark x1="12255" y1="20635" x2="163" y2="74830"/>
                        <a14:foregroundMark x1="163" y1="74830" x2="13399" y2="82086"/>
                        <a14:foregroundMark x1="13399" y1="82086" x2="23039" y2="97506"/>
                        <a14:foregroundMark x1="23039" y1="97506" x2="56536" y2="99093"/>
                        <a14:foregroundMark x1="56536" y1="99093" x2="80719" y2="96599"/>
                        <a14:foregroundMark x1="80719" y1="96599" x2="99673" y2="54422"/>
                        <a14:foregroundMark x1="99673" y1="54422" x2="99346" y2="27438"/>
                        <a14:foregroundMark x1="99346" y1="27438" x2="85784" y2="19501"/>
                        <a14:foregroundMark x1="85784" y1="19501" x2="81536" y2="6349"/>
                        <a14:foregroundMark x1="86111" y1="26531" x2="86438" y2="76644"/>
                        <a14:foregroundMark x1="10948" y1="39002" x2="6863" y2="70068"/>
                        <a14:foregroundMark x1="980" y1="30612" x2="1307" y2="73243"/>
                        <a14:foregroundMark x1="20425" y1="94331" x2="37092" y2="94785"/>
                        <a14:foregroundMark x1="37092" y1="94785" x2="70752" y2="92971"/>
                        <a14:foregroundMark x1="70752" y1="92971" x2="74510" y2="92971"/>
                        <a14:foregroundMark x1="23693" y1="99546" x2="44608" y2="98639"/>
                        <a14:foregroundMark x1="44608" y1="98639" x2="72876" y2="98639"/>
                      </a14:backgroundRemoval>
                    </a14:imgEffect>
                  </a14:imgLayer>
                </a14:imgProps>
              </a:ext>
            </a:extLst>
          </a:blip>
          <a:stretch>
            <a:fillRect/>
          </a:stretch>
        </p:blipFill>
        <p:spPr>
          <a:xfrm>
            <a:off x="3648467" y="1677520"/>
            <a:ext cx="4140551" cy="2977794"/>
          </a:xfrm>
          <a:prstGeom prst="rect">
            <a:avLst/>
          </a:prstGeom>
        </p:spPr>
      </p:pic>
      <p:pic>
        <p:nvPicPr>
          <p:cNvPr id="2" name="Picture 1">
            <a:extLst>
              <a:ext uri="{FF2B5EF4-FFF2-40B4-BE49-F238E27FC236}">
                <a16:creationId xmlns:a16="http://schemas.microsoft.com/office/drawing/2014/main" id="{2829F722-0FB0-58FD-C5BB-C6ECAB4DBDE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68905782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33738" y="2186772"/>
            <a:ext cx="5805370" cy="212365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6600" dirty="0">
                <a:ln/>
                <a:solidFill>
                  <a:srgbClr val="7030A0"/>
                </a:solidFill>
                <a:latin typeface="Tahoma" panose="020B0604030504040204" pitchFamily="34" charset="0"/>
                <a:ea typeface="Tahoma" panose="020B0604030504040204" pitchFamily="34" charset="0"/>
              </a:rPr>
              <a:t>اتّكِل على ربَّك</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materials_2016_06_09_1465470999" descr="materials_2016_06_09_1465470999">
            <a:hlinkClick r:id="" action="ppaction://media"/>
            <a:extLst>
              <a:ext uri="{FF2B5EF4-FFF2-40B4-BE49-F238E27FC236}">
                <a16:creationId xmlns:a16="http://schemas.microsoft.com/office/drawing/2014/main" id="{1EEEAAC3-D483-964A-AE6B-ECFA62E3108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72019" y="413464"/>
            <a:ext cx="812800" cy="812800"/>
          </a:xfrm>
          <a:prstGeom prst="rect">
            <a:avLst/>
          </a:prstGeom>
        </p:spPr>
      </p:pic>
    </p:spTree>
    <p:extLst>
      <p:ext uri="{BB962C8B-B14F-4D97-AF65-F5344CB8AC3E}">
        <p14:creationId xmlns:p14="http://schemas.microsoft.com/office/powerpoint/2010/main" val="29904274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nextCondLst>
                <p:cond evt="onClick" delay="0">
                  <p:tgtEl>
                    <p:spTgt spid="2"/>
                  </p:tgtEl>
                </p:cond>
              </p:nextCondLst>
            </p:seq>
            <p:audio>
              <p:cMediaNode vol="80000" numSld="999">
                <p:cTn id="7" fill="hold" display="0">
                  <p:stCondLst>
                    <p:cond delay="indefinite"/>
                  </p:stCondLst>
                  <p:endCondLst>
                    <p:cond evt="onStopAudio" delay="0">
                      <p:tgtEl>
                        <p:sldTgt/>
                      </p:tgtEl>
                    </p:cond>
                  </p:endCondLst>
                </p:cTn>
                <p:tgtEl>
                  <p:spTgt spid="2"/>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9515" y="1426848"/>
            <a:ext cx="9252969" cy="3970318"/>
          </a:xfrm>
          <a:prstGeom prst="rect">
            <a:avLst/>
          </a:prstGeom>
        </p:spPr>
        <p:txBody>
          <a:bodyPr wrap="square">
            <a:spAutoFit/>
          </a:bodyPr>
          <a:lstStyle/>
          <a:p>
            <a:pPr algn="ctr"/>
            <a:r>
              <a:rPr lang="ar-LB" sz="5400" b="1" dirty="0">
                <a:solidFill>
                  <a:srgbClr val="273582"/>
                </a:solidFill>
              </a:rPr>
              <a:t>- القرار -</a:t>
            </a:r>
            <a:endParaRPr lang="en-US" sz="5400" b="1" dirty="0">
              <a:solidFill>
                <a:srgbClr val="273582"/>
              </a:solidFill>
            </a:endParaRPr>
          </a:p>
          <a:p>
            <a:pPr algn="ctr"/>
            <a:endParaRPr lang="ar-LB" sz="5400" b="1" dirty="0">
              <a:solidFill>
                <a:srgbClr val="273582"/>
              </a:solidFill>
            </a:endParaRPr>
          </a:p>
          <a:p>
            <a:pPr algn="ctr" rtl="1"/>
            <a:r>
              <a:rPr lang="ar-LB" sz="5400" b="1" dirty="0">
                <a:solidFill>
                  <a:srgbClr val="273582"/>
                </a:solidFill>
              </a:rPr>
              <a:t>(اتّكل على ربّك من كل قلبك صلِّ بيسمع صلاتك لأنه بيحبك)٢</a:t>
            </a:r>
          </a:p>
          <a:p>
            <a:pPr rtl="1"/>
            <a:br>
              <a:rPr lang="ar-LB" dirty="0"/>
            </a:br>
            <a:endParaRPr lang="ar-LB" dirty="0"/>
          </a:p>
        </p:txBody>
      </p:sp>
    </p:spTree>
    <p:extLst>
      <p:ext uri="{BB962C8B-B14F-4D97-AF65-F5344CB8AC3E}">
        <p14:creationId xmlns:p14="http://schemas.microsoft.com/office/powerpoint/2010/main" val="15179203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622783"/>
            <a:ext cx="11261696" cy="5632311"/>
          </a:xfrm>
          <a:prstGeom prst="rect">
            <a:avLst/>
          </a:prstGeom>
        </p:spPr>
        <p:txBody>
          <a:bodyPr wrap="square">
            <a:spAutoFit/>
          </a:bodyPr>
          <a:lstStyle/>
          <a:p>
            <a:pPr algn="ctr"/>
            <a:r>
              <a:rPr lang="ar-LB" sz="5400" b="1" dirty="0">
                <a:solidFill>
                  <a:srgbClr val="273582"/>
                </a:solidFill>
              </a:rPr>
              <a:t>- ١ -</a:t>
            </a:r>
            <a:endParaRPr lang="en-US" sz="5400" b="1" dirty="0">
              <a:solidFill>
                <a:srgbClr val="273582"/>
              </a:solidFill>
            </a:endParaRPr>
          </a:p>
          <a:p>
            <a:pPr algn="ctr" rtl="1"/>
            <a:endParaRPr lang="ar-LB" sz="5400" b="1" dirty="0">
              <a:solidFill>
                <a:srgbClr val="273582"/>
              </a:solidFill>
            </a:endParaRPr>
          </a:p>
          <a:p>
            <a:pPr algn="ctr" rtl="1"/>
            <a:r>
              <a:rPr lang="ar-LB" sz="5400" b="1" dirty="0">
                <a:solidFill>
                  <a:srgbClr val="273582"/>
                </a:solidFill>
              </a:rPr>
              <a:t>(لما بكون متضايق    وحس انّي خايف</a:t>
            </a:r>
          </a:p>
          <a:p>
            <a:pPr algn="ctr" rtl="1"/>
            <a:r>
              <a:rPr lang="ar-LB" sz="5400" b="1" dirty="0">
                <a:solidFill>
                  <a:srgbClr val="273582"/>
                </a:solidFill>
              </a:rPr>
              <a:t>   بعرف الله حدّي   وهو كل شي شايف)٢ </a:t>
            </a:r>
          </a:p>
          <a:p>
            <a:pPr algn="ctr" rtl="1"/>
            <a:r>
              <a:rPr lang="ar-LB" sz="5400" b="1" dirty="0">
                <a:solidFill>
                  <a:srgbClr val="273582"/>
                </a:solidFill>
              </a:rPr>
              <a:t>   (اتذكر انه مكتوب    إنك أنت محبوب )٢   </a:t>
            </a:r>
          </a:p>
          <a:p>
            <a:pPr algn="ctr" rtl="1"/>
            <a:r>
              <a:rPr lang="ar-LB" sz="5400" b="1" dirty="0">
                <a:solidFill>
                  <a:srgbClr val="273582"/>
                </a:solidFill>
              </a:rPr>
              <a:t>دايماً ضل متذكر       وقووووول</a:t>
            </a:r>
          </a:p>
          <a:p>
            <a:pPr rtl="1"/>
            <a:br>
              <a:rPr lang="ar-LB" dirty="0"/>
            </a:br>
            <a:endParaRPr lang="ar-LB" dirty="0"/>
          </a:p>
        </p:txBody>
      </p:sp>
    </p:spTree>
    <p:extLst>
      <p:ext uri="{BB962C8B-B14F-4D97-AF65-F5344CB8AC3E}">
        <p14:creationId xmlns:p14="http://schemas.microsoft.com/office/powerpoint/2010/main" val="30938319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49941"/>
            <a:ext cx="11410120" cy="5632311"/>
          </a:xfrm>
          <a:prstGeom prst="rect">
            <a:avLst/>
          </a:prstGeom>
        </p:spPr>
        <p:txBody>
          <a:bodyPr wrap="square">
            <a:spAutoFit/>
          </a:bodyPr>
          <a:lstStyle/>
          <a:p>
            <a:pPr algn="ctr"/>
            <a:r>
              <a:rPr lang="ar-LB" sz="5400" b="1" dirty="0">
                <a:solidFill>
                  <a:srgbClr val="273582"/>
                </a:solidFill>
              </a:rPr>
              <a:t>- ٢ -</a:t>
            </a:r>
            <a:endParaRPr lang="en-US" sz="5400" b="1" dirty="0">
              <a:solidFill>
                <a:srgbClr val="273582"/>
              </a:solidFill>
            </a:endParaRPr>
          </a:p>
          <a:p>
            <a:pPr algn="ctr"/>
            <a:endParaRPr lang="ar-LB" sz="5400" b="1" dirty="0">
              <a:solidFill>
                <a:srgbClr val="273582"/>
              </a:solidFill>
            </a:endParaRPr>
          </a:p>
          <a:p>
            <a:pPr algn="ctr" rtl="1"/>
            <a:r>
              <a:rPr lang="ar-LB" sz="5400" b="1" dirty="0">
                <a:solidFill>
                  <a:srgbClr val="273582"/>
                </a:solidFill>
              </a:rPr>
              <a:t>(لما بكون متضايق   وحس اني كتيرخايف</a:t>
            </a:r>
          </a:p>
          <a:p>
            <a:pPr algn="ctr" rtl="1"/>
            <a:r>
              <a:rPr lang="ar-LB" sz="5400" b="1" dirty="0">
                <a:solidFill>
                  <a:srgbClr val="273582"/>
                </a:solidFill>
              </a:rPr>
              <a:t> بعرف الله حدّي      هو كل شي شايف)٢</a:t>
            </a:r>
          </a:p>
          <a:p>
            <a:pPr algn="ctr" rtl="1"/>
            <a:r>
              <a:rPr lang="ar-LB" sz="5400" b="1" dirty="0">
                <a:solidFill>
                  <a:srgbClr val="273582"/>
                </a:solidFill>
              </a:rPr>
              <a:t> (بعرف أنه مكتوب   انّي أنا محبوب)٢   </a:t>
            </a:r>
          </a:p>
          <a:p>
            <a:pPr algn="ctr" rtl="1"/>
            <a:r>
              <a:rPr lang="ar-LB" sz="5400" b="1" dirty="0">
                <a:solidFill>
                  <a:srgbClr val="273582"/>
                </a:solidFill>
              </a:rPr>
              <a:t>رح دايماً ضل متذكّر ورح قووووول</a:t>
            </a:r>
          </a:p>
          <a:p>
            <a:pPr rtl="1"/>
            <a:br>
              <a:rPr lang="ar-LB" dirty="0"/>
            </a:br>
            <a:endParaRPr lang="ar-LB" dirty="0"/>
          </a:p>
        </p:txBody>
      </p:sp>
    </p:spTree>
    <p:extLst>
      <p:ext uri="{BB962C8B-B14F-4D97-AF65-F5344CB8AC3E}">
        <p14:creationId xmlns:p14="http://schemas.microsoft.com/office/powerpoint/2010/main" val="33721493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9515" y="1426848"/>
            <a:ext cx="9252969" cy="3139321"/>
          </a:xfrm>
          <a:prstGeom prst="rect">
            <a:avLst/>
          </a:prstGeom>
        </p:spPr>
        <p:txBody>
          <a:bodyPr wrap="square">
            <a:spAutoFit/>
          </a:bodyPr>
          <a:lstStyle/>
          <a:p>
            <a:pPr algn="ctr"/>
            <a:endParaRPr lang="ar-LB" sz="5400" b="1" dirty="0">
              <a:solidFill>
                <a:srgbClr val="273582"/>
              </a:solidFill>
            </a:endParaRPr>
          </a:p>
          <a:p>
            <a:pPr algn="ctr" rtl="1"/>
            <a:r>
              <a:rPr lang="ar-LB" sz="5400" b="1" dirty="0">
                <a:solidFill>
                  <a:srgbClr val="273582"/>
                </a:solidFill>
              </a:rPr>
              <a:t>باتكل على ربي من كل قلبي بصلي بيسمع صلاتي لأنه بيحبني </a:t>
            </a:r>
          </a:p>
          <a:p>
            <a:pPr rtl="1"/>
            <a:br>
              <a:rPr lang="ar-LB" dirty="0"/>
            </a:br>
            <a:endParaRPr lang="ar-LB" dirty="0"/>
          </a:p>
        </p:txBody>
      </p:sp>
    </p:spTree>
    <p:extLst>
      <p:ext uri="{BB962C8B-B14F-4D97-AF65-F5344CB8AC3E}">
        <p14:creationId xmlns:p14="http://schemas.microsoft.com/office/powerpoint/2010/main" val="20436174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779101" y="620939"/>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من الذاكرة</a:t>
            </a:r>
          </a:p>
        </p:txBody>
      </p:sp>
      <p:pic>
        <p:nvPicPr>
          <p:cNvPr id="3" name="Picture 2" descr="A picture containing bedroom&#10;&#10;Description automatically generated">
            <a:extLst>
              <a:ext uri="{FF2B5EF4-FFF2-40B4-BE49-F238E27FC236}">
                <a16:creationId xmlns:a16="http://schemas.microsoft.com/office/drawing/2014/main" id="{51987CFD-0150-2644-AF12-F1F600612F99}"/>
              </a:ext>
            </a:extLst>
          </p:cNvPr>
          <p:cNvPicPr>
            <a:picLocks noChangeAspect="1"/>
          </p:cNvPicPr>
          <p:nvPr/>
        </p:nvPicPr>
        <p:blipFill>
          <a:blip r:embed="rId3"/>
          <a:stretch>
            <a:fillRect/>
          </a:stretch>
        </p:blipFill>
        <p:spPr>
          <a:xfrm>
            <a:off x="3085054" y="2147377"/>
            <a:ext cx="5353356" cy="3996684"/>
          </a:xfrm>
          <a:prstGeom prst="rect">
            <a:avLst/>
          </a:prstGeom>
        </p:spPr>
      </p:pic>
      <p:pic>
        <p:nvPicPr>
          <p:cNvPr id="2" name="Picture 1">
            <a:extLst>
              <a:ext uri="{FF2B5EF4-FFF2-40B4-BE49-F238E27FC236}">
                <a16:creationId xmlns:a16="http://schemas.microsoft.com/office/drawing/2014/main" id="{8C1FC205-33F3-FE58-2BD7-62D1937C37B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10524586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142266" y="1908321"/>
            <a:ext cx="6659309" cy="363176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11500" b="1" dirty="0">
                <a:solidFill>
                  <a:srgbClr val="7030A0"/>
                </a:solidFill>
              </a:rPr>
              <a:t>أسئلة الدرس الأول</a:t>
            </a:r>
            <a:endParaRPr lang="ar-SA" sz="11500" b="1" dirty="0">
              <a:ln/>
              <a:solidFill>
                <a:srgbClr val="7030A0"/>
              </a:solidFill>
              <a:latin typeface="Tahoma" panose="020B0604030504040204" pitchFamily="34" charset="0"/>
              <a:ea typeface="Tahoma" panose="020B0604030504040204" pitchFamily="34" charset="0"/>
            </a:endParaRPr>
          </a:p>
        </p:txBody>
      </p:sp>
      <p:pic>
        <p:nvPicPr>
          <p:cNvPr id="2" name="Picture 1">
            <a:extLst>
              <a:ext uri="{FF2B5EF4-FFF2-40B4-BE49-F238E27FC236}">
                <a16:creationId xmlns:a16="http://schemas.microsoft.com/office/drawing/2014/main" id="{CCDA9FE3-04EE-51B4-81F7-516361482C7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19006375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1569660"/>
          </a:xfrm>
          <a:prstGeom prst="rect">
            <a:avLst/>
          </a:prstGeom>
        </p:spPr>
        <p:txBody>
          <a:bodyPr wrap="square">
            <a:spAutoFit/>
          </a:bodyPr>
          <a:lstStyle/>
          <a:p>
            <a:pPr algn="ctr" rtl="1"/>
            <a:r>
              <a:rPr lang="ar-LB" sz="4800" b="1" dirty="0">
                <a:solidFill>
                  <a:srgbClr val="002060"/>
                </a:solidFill>
              </a:rPr>
              <a:t>١ -</a:t>
            </a:r>
            <a:r>
              <a:rPr lang="en-US" sz="4800" b="1" dirty="0">
                <a:solidFill>
                  <a:srgbClr val="002060"/>
                </a:solidFill>
              </a:rPr>
              <a:t> </a:t>
            </a:r>
            <a:r>
              <a:rPr lang="ar-LB" sz="4800" b="1" dirty="0">
                <a:solidFill>
                  <a:srgbClr val="002060"/>
                </a:solidFill>
              </a:rPr>
              <a:t>في كم يوم خلق الله الأرض، وماذا فعل في اليوم الأخير؟</a:t>
            </a:r>
          </a:p>
        </p:txBody>
      </p:sp>
      <p:sp>
        <p:nvSpPr>
          <p:cNvPr id="3" name="TextBox 2">
            <a:extLst>
              <a:ext uri="{FF2B5EF4-FFF2-40B4-BE49-F238E27FC236}">
                <a16:creationId xmlns:a16="http://schemas.microsoft.com/office/drawing/2014/main" id="{0E1334A4-9828-479A-9388-80BCAC854B97}"/>
              </a:ext>
            </a:extLst>
          </p:cNvPr>
          <p:cNvSpPr txBox="1"/>
          <p:nvPr/>
        </p:nvSpPr>
        <p:spPr>
          <a:xfrm>
            <a:off x="6896913" y="2542899"/>
            <a:ext cx="4565666" cy="3609321"/>
          </a:xfrm>
          <a:prstGeom prst="rect">
            <a:avLst/>
          </a:prstGeom>
          <a:noFill/>
        </p:spPr>
        <p:txBody>
          <a:bodyPr wrap="square" rtlCol="0">
            <a:spAutoFit/>
          </a:bodyPr>
          <a:lstStyle/>
          <a:p>
            <a:pPr marL="742950" indent="-742950" algn="r" rtl="1">
              <a:lnSpc>
                <a:spcPct val="200000"/>
              </a:lnSpc>
              <a:buFont typeface="Wingdings" panose="05000000000000000000" pitchFamily="2" charset="2"/>
              <a:buChar char="q"/>
            </a:pPr>
            <a:r>
              <a:rPr lang="ar-LB" sz="4000" b="1" dirty="0"/>
              <a:t>٥ أيام ورحل</a:t>
            </a:r>
          </a:p>
          <a:p>
            <a:pPr marL="742950" indent="-742950" algn="r" rtl="1">
              <a:lnSpc>
                <a:spcPct val="200000"/>
              </a:lnSpc>
              <a:buFont typeface="Wingdings" panose="05000000000000000000" pitchFamily="2" charset="2"/>
              <a:buChar char="q"/>
            </a:pPr>
            <a:r>
              <a:rPr lang="ar-LB" sz="4000" b="1" dirty="0"/>
              <a:t> ٦ أيام واستراح</a:t>
            </a:r>
          </a:p>
          <a:p>
            <a:pPr marL="742950" indent="-742950" algn="r" rtl="1">
              <a:lnSpc>
                <a:spcPct val="200000"/>
              </a:lnSpc>
              <a:buFont typeface="Wingdings" panose="05000000000000000000" pitchFamily="2" charset="2"/>
              <a:buChar char="q"/>
            </a:pPr>
            <a:r>
              <a:rPr lang="ar-LB" sz="4000" b="1" dirty="0"/>
              <a:t> ٧ أيام وتعب </a:t>
            </a:r>
            <a:endParaRPr lang="en-US" sz="4000" b="1" dirty="0"/>
          </a:p>
        </p:txBody>
      </p:sp>
    </p:spTree>
    <p:extLst>
      <p:ext uri="{BB962C8B-B14F-4D97-AF65-F5344CB8AC3E}">
        <p14:creationId xmlns:p14="http://schemas.microsoft.com/office/powerpoint/2010/main" val="42358865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1569660"/>
          </a:xfrm>
          <a:prstGeom prst="rect">
            <a:avLst/>
          </a:prstGeom>
        </p:spPr>
        <p:txBody>
          <a:bodyPr wrap="square">
            <a:spAutoFit/>
          </a:bodyPr>
          <a:lstStyle/>
          <a:p>
            <a:pPr algn="ctr" rtl="1"/>
            <a:r>
              <a:rPr lang="ar-LB" sz="4800" b="1" dirty="0">
                <a:solidFill>
                  <a:srgbClr val="002060"/>
                </a:solidFill>
              </a:rPr>
              <a:t>١ -</a:t>
            </a:r>
            <a:r>
              <a:rPr lang="en-US" sz="4800" b="1" dirty="0">
                <a:solidFill>
                  <a:srgbClr val="002060"/>
                </a:solidFill>
              </a:rPr>
              <a:t> </a:t>
            </a:r>
            <a:r>
              <a:rPr lang="ar-LB" sz="4800" b="1" dirty="0">
                <a:solidFill>
                  <a:srgbClr val="002060"/>
                </a:solidFill>
              </a:rPr>
              <a:t>في كم يوم خلق الله الأرض، وماذا فعل في اليوم الأخير؟</a:t>
            </a:r>
          </a:p>
        </p:txBody>
      </p:sp>
      <p:sp>
        <p:nvSpPr>
          <p:cNvPr id="3" name="TextBox 2">
            <a:extLst>
              <a:ext uri="{FF2B5EF4-FFF2-40B4-BE49-F238E27FC236}">
                <a16:creationId xmlns:a16="http://schemas.microsoft.com/office/drawing/2014/main" id="{0E1334A4-9828-479A-9388-80BCAC854B97}"/>
              </a:ext>
            </a:extLst>
          </p:cNvPr>
          <p:cNvSpPr txBox="1"/>
          <p:nvPr/>
        </p:nvSpPr>
        <p:spPr>
          <a:xfrm>
            <a:off x="6896913" y="2542899"/>
            <a:ext cx="4565666" cy="3609321"/>
          </a:xfrm>
          <a:prstGeom prst="rect">
            <a:avLst/>
          </a:prstGeom>
          <a:noFill/>
        </p:spPr>
        <p:txBody>
          <a:bodyPr wrap="square" rtlCol="0">
            <a:spAutoFit/>
          </a:bodyPr>
          <a:lstStyle/>
          <a:p>
            <a:pPr marL="742950" indent="-742950" algn="r" rtl="1">
              <a:lnSpc>
                <a:spcPct val="200000"/>
              </a:lnSpc>
              <a:buFont typeface="Wingdings" panose="05000000000000000000" pitchFamily="2" charset="2"/>
              <a:buChar char="q"/>
            </a:pPr>
            <a:r>
              <a:rPr lang="ar-LB" sz="4000" b="1" dirty="0"/>
              <a:t>٥ أيام ورحل</a:t>
            </a:r>
          </a:p>
          <a:p>
            <a:pPr marL="742950" indent="-742950" algn="r" rtl="1">
              <a:lnSpc>
                <a:spcPct val="200000"/>
              </a:lnSpc>
              <a:buFont typeface="Wingdings" panose="05000000000000000000" pitchFamily="2" charset="2"/>
              <a:buChar char="ü"/>
            </a:pPr>
            <a:r>
              <a:rPr lang="ar-LB" sz="4000" b="1" dirty="0">
                <a:solidFill>
                  <a:srgbClr val="00B050"/>
                </a:solidFill>
              </a:rPr>
              <a:t> ٦ أيام واستراح</a:t>
            </a:r>
          </a:p>
          <a:p>
            <a:pPr marL="742950" indent="-742950" algn="r" rtl="1">
              <a:lnSpc>
                <a:spcPct val="200000"/>
              </a:lnSpc>
              <a:buFont typeface="Wingdings" panose="05000000000000000000" pitchFamily="2" charset="2"/>
              <a:buChar char="q"/>
            </a:pPr>
            <a:r>
              <a:rPr lang="ar-LB" sz="4000" b="1" dirty="0"/>
              <a:t> ٧ أيام وتعب </a:t>
            </a:r>
            <a:endParaRPr lang="en-US" sz="4000" b="1" dirty="0"/>
          </a:p>
        </p:txBody>
      </p:sp>
    </p:spTree>
    <p:extLst>
      <p:ext uri="{BB962C8B-B14F-4D97-AF65-F5344CB8AC3E}">
        <p14:creationId xmlns:p14="http://schemas.microsoft.com/office/powerpoint/2010/main" val="228882513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830997"/>
          </a:xfrm>
          <a:prstGeom prst="rect">
            <a:avLst/>
          </a:prstGeom>
        </p:spPr>
        <p:txBody>
          <a:bodyPr wrap="square">
            <a:spAutoFit/>
          </a:bodyPr>
          <a:lstStyle/>
          <a:p>
            <a:pPr algn="ctr" rtl="1"/>
            <a:r>
              <a:rPr lang="ar-LB" sz="4800" b="1" dirty="0">
                <a:solidFill>
                  <a:srgbClr val="002060"/>
                </a:solidFill>
              </a:rPr>
              <a:t>٢ - كيف يمكن وصف الله بعد أن خلق العالم؟</a:t>
            </a:r>
          </a:p>
        </p:txBody>
      </p:sp>
      <p:sp>
        <p:nvSpPr>
          <p:cNvPr id="3" name="TextBox 2">
            <a:extLst>
              <a:ext uri="{FF2B5EF4-FFF2-40B4-BE49-F238E27FC236}">
                <a16:creationId xmlns:a16="http://schemas.microsoft.com/office/drawing/2014/main" id="{0E1334A4-9828-479A-9388-80BCAC854B97}"/>
              </a:ext>
            </a:extLst>
          </p:cNvPr>
          <p:cNvSpPr txBox="1"/>
          <p:nvPr/>
        </p:nvSpPr>
        <p:spPr>
          <a:xfrm>
            <a:off x="4230292" y="2009058"/>
            <a:ext cx="7364344" cy="3609321"/>
          </a:xfrm>
          <a:prstGeom prst="rect">
            <a:avLst/>
          </a:prstGeom>
          <a:noFill/>
        </p:spPr>
        <p:txBody>
          <a:bodyPr wrap="square" rtlCol="0">
            <a:spAutoFit/>
          </a:bodyPr>
          <a:lstStyle/>
          <a:p>
            <a:pPr marL="742950" indent="-742950" algn="r" rtl="1">
              <a:lnSpc>
                <a:spcPct val="200000"/>
              </a:lnSpc>
              <a:buFont typeface="Wingdings" panose="05000000000000000000" pitchFamily="2" charset="2"/>
              <a:buChar char="q"/>
            </a:pPr>
            <a:r>
              <a:rPr lang="ar-LB" sz="4000" dirty="0"/>
              <a:t>الله قدير وعظيم جدا ً</a:t>
            </a:r>
          </a:p>
          <a:p>
            <a:pPr marL="742950" indent="-742950" algn="r" rtl="1">
              <a:lnSpc>
                <a:spcPct val="200000"/>
              </a:lnSpc>
              <a:buFont typeface="Wingdings" panose="05000000000000000000" pitchFamily="2" charset="2"/>
              <a:buChar char="q"/>
            </a:pPr>
            <a:r>
              <a:rPr lang="ar-LB" sz="4000" dirty="0"/>
              <a:t> الله ليس قديرًا ولكنه عظيم جداً</a:t>
            </a:r>
          </a:p>
          <a:p>
            <a:pPr marL="742950" indent="-742950" algn="r" rtl="1">
              <a:lnSpc>
                <a:spcPct val="200000"/>
              </a:lnSpc>
              <a:buFont typeface="Wingdings" panose="05000000000000000000" pitchFamily="2" charset="2"/>
              <a:buChar char="q"/>
            </a:pPr>
            <a:r>
              <a:rPr lang="ar-LB" sz="4000" dirty="0"/>
              <a:t> الله قدير وليس بعظيم</a:t>
            </a:r>
            <a:endParaRPr lang="en-US" sz="4000" b="1" dirty="0"/>
          </a:p>
        </p:txBody>
      </p:sp>
    </p:spTree>
    <p:extLst>
      <p:ext uri="{BB962C8B-B14F-4D97-AF65-F5344CB8AC3E}">
        <p14:creationId xmlns:p14="http://schemas.microsoft.com/office/powerpoint/2010/main" val="19686939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80945" y="1282975"/>
            <a:ext cx="4773627" cy="378565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SA" sz="8000" dirty="0">
                <a:ln/>
                <a:solidFill>
                  <a:srgbClr val="7030A0"/>
                </a:solidFill>
                <a:latin typeface="Tahoma" panose="020B0604030504040204" pitchFamily="34" charset="0"/>
                <a:ea typeface="Tahoma" panose="020B0604030504040204" pitchFamily="34" charset="0"/>
              </a:rPr>
              <a:t>كلمة الله </a:t>
            </a:r>
            <a:r>
              <a:rPr lang="ar-SA" sz="8000" dirty="0" err="1">
                <a:ln/>
                <a:solidFill>
                  <a:srgbClr val="7030A0"/>
                </a:solidFill>
                <a:latin typeface="Tahoma" panose="020B0604030504040204" pitchFamily="34" charset="0"/>
                <a:ea typeface="Tahoma" panose="020B0604030504040204" pitchFamily="34" charset="0"/>
              </a:rPr>
              <a:t>بتعلمني</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كلمة الله بتعلمني">
            <a:hlinkClick r:id="" action="ppaction://media"/>
            <a:extLst>
              <a:ext uri="{FF2B5EF4-FFF2-40B4-BE49-F238E27FC236}">
                <a16:creationId xmlns:a16="http://schemas.microsoft.com/office/drawing/2014/main" id="{D80E7FF4-5EF9-43EC-A0DE-4CE2684E857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637677"/>
            <a:ext cx="609600" cy="609600"/>
          </a:xfrm>
          <a:prstGeom prst="rect">
            <a:avLst/>
          </a:prstGeom>
        </p:spPr>
      </p:pic>
    </p:spTree>
    <p:extLst>
      <p:ext uri="{BB962C8B-B14F-4D97-AF65-F5344CB8AC3E}">
        <p14:creationId xmlns:p14="http://schemas.microsoft.com/office/powerpoint/2010/main" val="38376662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0">
                <p:cTn id="7" fill="hold" display="0">
                  <p:stCondLst>
                    <p:cond delay="indefinite"/>
                  </p:stCondLst>
                  <p:endCondLst>
                    <p:cond evt="onStopAudio" delay="0">
                      <p:tgtEl>
                        <p:sldTgt/>
                      </p:tgtEl>
                    </p:cond>
                  </p:endCondLst>
                </p:cTn>
                <p:tgtEl>
                  <p:spTgt spid="12"/>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830997"/>
          </a:xfrm>
          <a:prstGeom prst="rect">
            <a:avLst/>
          </a:prstGeom>
        </p:spPr>
        <p:txBody>
          <a:bodyPr wrap="square">
            <a:spAutoFit/>
          </a:bodyPr>
          <a:lstStyle/>
          <a:p>
            <a:pPr algn="ctr" rtl="1"/>
            <a:r>
              <a:rPr lang="ar-LB" sz="4800" b="1" dirty="0">
                <a:solidFill>
                  <a:srgbClr val="002060"/>
                </a:solidFill>
              </a:rPr>
              <a:t>٢ - كيف يمكن وصف الله بعد أن خلق العالم؟</a:t>
            </a:r>
          </a:p>
        </p:txBody>
      </p:sp>
      <p:sp>
        <p:nvSpPr>
          <p:cNvPr id="3" name="TextBox 2">
            <a:extLst>
              <a:ext uri="{FF2B5EF4-FFF2-40B4-BE49-F238E27FC236}">
                <a16:creationId xmlns:a16="http://schemas.microsoft.com/office/drawing/2014/main" id="{0E1334A4-9828-479A-9388-80BCAC854B97}"/>
              </a:ext>
            </a:extLst>
          </p:cNvPr>
          <p:cNvSpPr txBox="1"/>
          <p:nvPr/>
        </p:nvSpPr>
        <p:spPr>
          <a:xfrm>
            <a:off x="4230292" y="2009058"/>
            <a:ext cx="7364344" cy="3609321"/>
          </a:xfrm>
          <a:prstGeom prst="rect">
            <a:avLst/>
          </a:prstGeom>
          <a:noFill/>
        </p:spPr>
        <p:txBody>
          <a:bodyPr wrap="square" rtlCol="0">
            <a:spAutoFit/>
          </a:bodyPr>
          <a:lstStyle/>
          <a:p>
            <a:pPr marL="742950" indent="-742950" algn="r" rtl="1">
              <a:lnSpc>
                <a:spcPct val="200000"/>
              </a:lnSpc>
              <a:buFont typeface="Wingdings" panose="05000000000000000000" pitchFamily="2" charset="2"/>
              <a:buChar char="ü"/>
            </a:pPr>
            <a:r>
              <a:rPr lang="ar-LB" sz="4000" dirty="0">
                <a:solidFill>
                  <a:srgbClr val="00B050"/>
                </a:solidFill>
              </a:rPr>
              <a:t>الله قدير وعظيم جدا ً</a:t>
            </a:r>
          </a:p>
          <a:p>
            <a:pPr marL="742950" indent="-742950" algn="r" rtl="1">
              <a:lnSpc>
                <a:spcPct val="200000"/>
              </a:lnSpc>
              <a:buFont typeface="Wingdings" panose="05000000000000000000" pitchFamily="2" charset="2"/>
              <a:buChar char="q"/>
            </a:pPr>
            <a:r>
              <a:rPr lang="ar-LB" sz="4000" dirty="0"/>
              <a:t> الله ليس قديرًا ولكنه عظيم جداً</a:t>
            </a:r>
          </a:p>
          <a:p>
            <a:pPr marL="742950" indent="-742950" algn="r" rtl="1">
              <a:lnSpc>
                <a:spcPct val="200000"/>
              </a:lnSpc>
              <a:buFont typeface="Wingdings" panose="05000000000000000000" pitchFamily="2" charset="2"/>
              <a:buChar char="q"/>
            </a:pPr>
            <a:r>
              <a:rPr lang="ar-LB" sz="4000" dirty="0"/>
              <a:t> الله قدير وليس بعظيم</a:t>
            </a:r>
            <a:endParaRPr lang="en-US" sz="4000" b="1" dirty="0"/>
          </a:p>
        </p:txBody>
      </p:sp>
    </p:spTree>
    <p:extLst>
      <p:ext uri="{BB962C8B-B14F-4D97-AF65-F5344CB8AC3E}">
        <p14:creationId xmlns:p14="http://schemas.microsoft.com/office/powerpoint/2010/main" val="36784044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062564" y="1742464"/>
            <a:ext cx="6659309" cy="363176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11500" b="1" dirty="0">
                <a:solidFill>
                  <a:srgbClr val="7030A0"/>
                </a:solidFill>
              </a:rPr>
              <a:t>أسئلة الدرس الثاني</a:t>
            </a:r>
            <a:endParaRPr lang="ar-SA" sz="11500" b="1" dirty="0">
              <a:ln/>
              <a:solidFill>
                <a:srgbClr val="7030A0"/>
              </a:solidFill>
              <a:latin typeface="Tahoma" panose="020B0604030504040204" pitchFamily="34" charset="0"/>
              <a:ea typeface="Tahoma" panose="020B0604030504040204" pitchFamily="34" charset="0"/>
            </a:endParaRPr>
          </a:p>
        </p:txBody>
      </p:sp>
      <p:pic>
        <p:nvPicPr>
          <p:cNvPr id="4" name="Picture 3">
            <a:extLst>
              <a:ext uri="{FF2B5EF4-FFF2-40B4-BE49-F238E27FC236}">
                <a16:creationId xmlns:a16="http://schemas.microsoft.com/office/drawing/2014/main" id="{5A6E52DB-AF30-7DCF-46F6-26546A2836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248761832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923330"/>
          </a:xfrm>
          <a:prstGeom prst="rect">
            <a:avLst/>
          </a:prstGeom>
        </p:spPr>
        <p:txBody>
          <a:bodyPr wrap="square">
            <a:spAutoFit/>
          </a:bodyPr>
          <a:lstStyle/>
          <a:p>
            <a:pPr algn="ctr" rtl="1"/>
            <a:r>
              <a:rPr lang="ar-LB" sz="5400" b="1" dirty="0">
                <a:solidFill>
                  <a:srgbClr val="002060"/>
                </a:solidFill>
              </a:rPr>
              <a:t>١ -</a:t>
            </a:r>
            <a:r>
              <a:rPr lang="en-US" sz="5400" b="1" dirty="0">
                <a:solidFill>
                  <a:srgbClr val="002060"/>
                </a:solidFill>
              </a:rPr>
              <a:t> </a:t>
            </a:r>
            <a:r>
              <a:rPr lang="ar-LB" sz="5400" b="1" dirty="0">
                <a:solidFill>
                  <a:srgbClr val="002060"/>
                </a:solidFill>
              </a:rPr>
              <a:t>ما الذي أفسد الخليقة الجميلة؟</a:t>
            </a:r>
          </a:p>
        </p:txBody>
      </p:sp>
      <p:sp>
        <p:nvSpPr>
          <p:cNvPr id="3" name="TextBox 2">
            <a:extLst>
              <a:ext uri="{FF2B5EF4-FFF2-40B4-BE49-F238E27FC236}">
                <a16:creationId xmlns:a16="http://schemas.microsoft.com/office/drawing/2014/main" id="{0E1334A4-9828-479A-9388-80BCAC854B97}"/>
              </a:ext>
            </a:extLst>
          </p:cNvPr>
          <p:cNvSpPr txBox="1"/>
          <p:nvPr/>
        </p:nvSpPr>
        <p:spPr>
          <a:xfrm>
            <a:off x="4074650" y="2473726"/>
            <a:ext cx="7364344" cy="2590646"/>
          </a:xfrm>
          <a:prstGeom prst="rect">
            <a:avLst/>
          </a:prstGeom>
          <a:noFill/>
        </p:spPr>
        <p:txBody>
          <a:bodyPr wrap="square" rtlCol="0">
            <a:spAutoFit/>
          </a:bodyPr>
          <a:lstStyle/>
          <a:p>
            <a:pPr marL="742950" indent="-742950" algn="r" rtl="1">
              <a:lnSpc>
                <a:spcPct val="200000"/>
              </a:lnSpc>
              <a:buFont typeface="Wingdings" panose="05000000000000000000" pitchFamily="2" charset="2"/>
              <a:buChar char="q"/>
            </a:pPr>
            <a:r>
              <a:rPr lang="ar-LB" sz="4400" dirty="0"/>
              <a:t>عصيان كلمة الله</a:t>
            </a:r>
            <a:endParaRPr lang="en-US" sz="4400" dirty="0"/>
          </a:p>
          <a:p>
            <a:pPr marL="742950" indent="-742950" algn="r" rtl="1">
              <a:lnSpc>
                <a:spcPct val="200000"/>
              </a:lnSpc>
              <a:buFont typeface="Wingdings" panose="05000000000000000000" pitchFamily="2" charset="2"/>
              <a:buChar char="q"/>
            </a:pPr>
            <a:r>
              <a:rPr lang="ar-LB" sz="4400" dirty="0"/>
              <a:t> إطاعة الحيَّة</a:t>
            </a:r>
          </a:p>
        </p:txBody>
      </p:sp>
    </p:spTree>
    <p:extLst>
      <p:ext uri="{BB962C8B-B14F-4D97-AF65-F5344CB8AC3E}">
        <p14:creationId xmlns:p14="http://schemas.microsoft.com/office/powerpoint/2010/main" val="9526050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923330"/>
          </a:xfrm>
          <a:prstGeom prst="rect">
            <a:avLst/>
          </a:prstGeom>
        </p:spPr>
        <p:txBody>
          <a:bodyPr wrap="square">
            <a:spAutoFit/>
          </a:bodyPr>
          <a:lstStyle/>
          <a:p>
            <a:pPr algn="ctr" rtl="1"/>
            <a:r>
              <a:rPr lang="ar-LB" sz="5400" b="1" dirty="0">
                <a:solidFill>
                  <a:srgbClr val="002060"/>
                </a:solidFill>
              </a:rPr>
              <a:t>١ -</a:t>
            </a:r>
            <a:r>
              <a:rPr lang="en-US" sz="5400" b="1" dirty="0">
                <a:solidFill>
                  <a:srgbClr val="002060"/>
                </a:solidFill>
              </a:rPr>
              <a:t> </a:t>
            </a:r>
            <a:r>
              <a:rPr lang="ar-LB" sz="5400" b="1" dirty="0">
                <a:solidFill>
                  <a:srgbClr val="002060"/>
                </a:solidFill>
              </a:rPr>
              <a:t>ما الذي أفسد الخليقة الجميلة؟</a:t>
            </a:r>
          </a:p>
        </p:txBody>
      </p:sp>
      <p:sp>
        <p:nvSpPr>
          <p:cNvPr id="3" name="TextBox 2">
            <a:extLst>
              <a:ext uri="{FF2B5EF4-FFF2-40B4-BE49-F238E27FC236}">
                <a16:creationId xmlns:a16="http://schemas.microsoft.com/office/drawing/2014/main" id="{0E1334A4-9828-479A-9388-80BCAC854B97}"/>
              </a:ext>
            </a:extLst>
          </p:cNvPr>
          <p:cNvSpPr txBox="1"/>
          <p:nvPr/>
        </p:nvSpPr>
        <p:spPr>
          <a:xfrm>
            <a:off x="4074650" y="2473726"/>
            <a:ext cx="7364344" cy="2590646"/>
          </a:xfrm>
          <a:prstGeom prst="rect">
            <a:avLst/>
          </a:prstGeom>
          <a:noFill/>
        </p:spPr>
        <p:txBody>
          <a:bodyPr wrap="square" rtlCol="0">
            <a:spAutoFit/>
          </a:bodyPr>
          <a:lstStyle/>
          <a:p>
            <a:pPr marL="742950" indent="-742950" algn="r" rtl="1">
              <a:lnSpc>
                <a:spcPct val="200000"/>
              </a:lnSpc>
              <a:buFont typeface="Wingdings" panose="05000000000000000000" pitchFamily="2" charset="2"/>
              <a:buChar char="ü"/>
            </a:pPr>
            <a:r>
              <a:rPr lang="ar-LB" sz="4400" dirty="0">
                <a:solidFill>
                  <a:srgbClr val="00B050"/>
                </a:solidFill>
              </a:rPr>
              <a:t>عصيان كلمة الله</a:t>
            </a:r>
            <a:endParaRPr lang="en-US" sz="4400" dirty="0">
              <a:solidFill>
                <a:srgbClr val="00B050"/>
              </a:solidFill>
            </a:endParaRPr>
          </a:p>
          <a:p>
            <a:pPr marL="742950" indent="-742950" algn="r" rtl="1">
              <a:lnSpc>
                <a:spcPct val="200000"/>
              </a:lnSpc>
              <a:buFont typeface="Wingdings" panose="05000000000000000000" pitchFamily="2" charset="2"/>
              <a:buChar char="q"/>
            </a:pPr>
            <a:r>
              <a:rPr lang="ar-LB" sz="4400" dirty="0"/>
              <a:t> إطاعة الحيَّة</a:t>
            </a:r>
          </a:p>
        </p:txBody>
      </p:sp>
    </p:spTree>
    <p:extLst>
      <p:ext uri="{BB962C8B-B14F-4D97-AF65-F5344CB8AC3E}">
        <p14:creationId xmlns:p14="http://schemas.microsoft.com/office/powerpoint/2010/main" val="21626433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923330"/>
          </a:xfrm>
          <a:prstGeom prst="rect">
            <a:avLst/>
          </a:prstGeom>
        </p:spPr>
        <p:txBody>
          <a:bodyPr wrap="square">
            <a:spAutoFit/>
          </a:bodyPr>
          <a:lstStyle/>
          <a:p>
            <a:pPr algn="ctr" rtl="1"/>
            <a:r>
              <a:rPr lang="ar-LB" sz="5400" b="1" dirty="0">
                <a:solidFill>
                  <a:srgbClr val="002060"/>
                </a:solidFill>
              </a:rPr>
              <a:t>٢ - ما معنى الكلمة ”خطيَّة“؟</a:t>
            </a:r>
          </a:p>
        </p:txBody>
      </p:sp>
      <p:sp>
        <p:nvSpPr>
          <p:cNvPr id="3" name="TextBox 2">
            <a:extLst>
              <a:ext uri="{FF2B5EF4-FFF2-40B4-BE49-F238E27FC236}">
                <a16:creationId xmlns:a16="http://schemas.microsoft.com/office/drawing/2014/main" id="{0E1334A4-9828-479A-9388-80BCAC854B97}"/>
              </a:ext>
            </a:extLst>
          </p:cNvPr>
          <p:cNvSpPr txBox="1"/>
          <p:nvPr/>
        </p:nvSpPr>
        <p:spPr>
          <a:xfrm>
            <a:off x="4230292" y="2009058"/>
            <a:ext cx="7364344" cy="3609321"/>
          </a:xfrm>
          <a:prstGeom prst="rect">
            <a:avLst/>
          </a:prstGeom>
          <a:noFill/>
        </p:spPr>
        <p:txBody>
          <a:bodyPr wrap="square" rtlCol="0">
            <a:spAutoFit/>
          </a:bodyPr>
          <a:lstStyle/>
          <a:p>
            <a:pPr marL="742950" indent="-742950" algn="r" rtl="1">
              <a:lnSpc>
                <a:spcPct val="200000"/>
              </a:lnSpc>
              <a:buFont typeface="Wingdings" panose="05000000000000000000" pitchFamily="2" charset="2"/>
              <a:buChar char="q"/>
            </a:pPr>
            <a:r>
              <a:rPr lang="ar-LB" sz="4000" dirty="0"/>
              <a:t>كسر وصايا الله وكلمته</a:t>
            </a:r>
          </a:p>
          <a:p>
            <a:pPr marL="742950" indent="-742950" algn="r" rtl="1">
              <a:lnSpc>
                <a:spcPct val="200000"/>
              </a:lnSpc>
              <a:buFont typeface="Wingdings" panose="05000000000000000000" pitchFamily="2" charset="2"/>
              <a:buChar char="q"/>
            </a:pPr>
            <a:r>
              <a:rPr lang="ar-LB" sz="4000" dirty="0"/>
              <a:t> إطاعة كلام الله</a:t>
            </a:r>
          </a:p>
          <a:p>
            <a:pPr marL="742950" indent="-742950" algn="r" rtl="1">
              <a:lnSpc>
                <a:spcPct val="200000"/>
              </a:lnSpc>
              <a:buFont typeface="Wingdings" panose="05000000000000000000" pitchFamily="2" charset="2"/>
              <a:buChar char="q"/>
            </a:pPr>
            <a:r>
              <a:rPr lang="ar-LB" sz="4000" dirty="0"/>
              <a:t> حفظ وصايا الله</a:t>
            </a:r>
            <a:endParaRPr lang="en-US" sz="4000" b="1" dirty="0"/>
          </a:p>
        </p:txBody>
      </p:sp>
    </p:spTree>
    <p:extLst>
      <p:ext uri="{BB962C8B-B14F-4D97-AF65-F5344CB8AC3E}">
        <p14:creationId xmlns:p14="http://schemas.microsoft.com/office/powerpoint/2010/main" val="12327129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923330"/>
          </a:xfrm>
          <a:prstGeom prst="rect">
            <a:avLst/>
          </a:prstGeom>
        </p:spPr>
        <p:txBody>
          <a:bodyPr wrap="square">
            <a:spAutoFit/>
          </a:bodyPr>
          <a:lstStyle/>
          <a:p>
            <a:pPr algn="ctr" rtl="1"/>
            <a:r>
              <a:rPr lang="ar-LB" sz="5400" b="1" dirty="0">
                <a:solidFill>
                  <a:srgbClr val="002060"/>
                </a:solidFill>
              </a:rPr>
              <a:t>٢ - ما معنى الكلمة ”خطيَّة“؟</a:t>
            </a:r>
          </a:p>
        </p:txBody>
      </p:sp>
      <p:sp>
        <p:nvSpPr>
          <p:cNvPr id="3" name="TextBox 2">
            <a:extLst>
              <a:ext uri="{FF2B5EF4-FFF2-40B4-BE49-F238E27FC236}">
                <a16:creationId xmlns:a16="http://schemas.microsoft.com/office/drawing/2014/main" id="{0E1334A4-9828-479A-9388-80BCAC854B97}"/>
              </a:ext>
            </a:extLst>
          </p:cNvPr>
          <p:cNvSpPr txBox="1"/>
          <p:nvPr/>
        </p:nvSpPr>
        <p:spPr>
          <a:xfrm>
            <a:off x="4230292" y="2009058"/>
            <a:ext cx="7364344" cy="3609321"/>
          </a:xfrm>
          <a:prstGeom prst="rect">
            <a:avLst/>
          </a:prstGeom>
          <a:noFill/>
        </p:spPr>
        <p:txBody>
          <a:bodyPr wrap="square" rtlCol="0">
            <a:spAutoFit/>
          </a:bodyPr>
          <a:lstStyle/>
          <a:p>
            <a:pPr marL="742950" indent="-742950" algn="r" rtl="1">
              <a:lnSpc>
                <a:spcPct val="200000"/>
              </a:lnSpc>
              <a:buFont typeface="Wingdings" panose="05000000000000000000" pitchFamily="2" charset="2"/>
              <a:buChar char="ü"/>
            </a:pPr>
            <a:r>
              <a:rPr lang="ar-LB" sz="4000" dirty="0">
                <a:solidFill>
                  <a:srgbClr val="00B050"/>
                </a:solidFill>
              </a:rPr>
              <a:t>كسر وصايا الله وكلمته</a:t>
            </a:r>
          </a:p>
          <a:p>
            <a:pPr marL="742950" indent="-742950" algn="r" rtl="1">
              <a:lnSpc>
                <a:spcPct val="200000"/>
              </a:lnSpc>
              <a:buFont typeface="Wingdings" panose="05000000000000000000" pitchFamily="2" charset="2"/>
              <a:buChar char="q"/>
            </a:pPr>
            <a:r>
              <a:rPr lang="ar-LB" sz="4000" dirty="0"/>
              <a:t> إطاعة كلام الله</a:t>
            </a:r>
          </a:p>
          <a:p>
            <a:pPr marL="742950" indent="-742950" algn="r" rtl="1">
              <a:lnSpc>
                <a:spcPct val="200000"/>
              </a:lnSpc>
              <a:buFont typeface="Wingdings" panose="05000000000000000000" pitchFamily="2" charset="2"/>
              <a:buChar char="q"/>
            </a:pPr>
            <a:r>
              <a:rPr lang="ar-LB" sz="4000" dirty="0"/>
              <a:t> حفظ وصايا الله</a:t>
            </a:r>
            <a:endParaRPr lang="en-US" sz="4000" b="1" dirty="0"/>
          </a:p>
        </p:txBody>
      </p:sp>
    </p:spTree>
    <p:extLst>
      <p:ext uri="{BB962C8B-B14F-4D97-AF65-F5344CB8AC3E}">
        <p14:creationId xmlns:p14="http://schemas.microsoft.com/office/powerpoint/2010/main" val="17751888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1754326"/>
          </a:xfrm>
          <a:prstGeom prst="rect">
            <a:avLst/>
          </a:prstGeom>
        </p:spPr>
        <p:txBody>
          <a:bodyPr wrap="square">
            <a:spAutoFit/>
          </a:bodyPr>
          <a:lstStyle/>
          <a:p>
            <a:pPr algn="ctr" rtl="1"/>
            <a:r>
              <a:rPr lang="ar-LB" sz="5400" b="1" dirty="0">
                <a:solidFill>
                  <a:srgbClr val="002060"/>
                </a:solidFill>
              </a:rPr>
              <a:t>٣ - بسبب محبة الله لنا، ما هي الخطة</a:t>
            </a:r>
            <a:r>
              <a:rPr lang="en-US" sz="5400" b="1" dirty="0">
                <a:solidFill>
                  <a:srgbClr val="002060"/>
                </a:solidFill>
              </a:rPr>
              <a:t> </a:t>
            </a:r>
            <a:r>
              <a:rPr lang="ar-LB" sz="5400" b="1" i="0" dirty="0">
                <a:solidFill>
                  <a:srgbClr val="002060"/>
                </a:solidFill>
                <a:effectLst/>
                <a:latin typeface="Tahoma" panose="020B0604030504040204" pitchFamily="34" charset="0"/>
              </a:rPr>
              <a:t>التي اعدّها؟</a:t>
            </a:r>
            <a:endParaRPr lang="ar-LB" sz="5400" b="1" dirty="0">
              <a:solidFill>
                <a:srgbClr val="002060"/>
              </a:solidFill>
            </a:endParaRPr>
          </a:p>
        </p:txBody>
      </p:sp>
      <p:sp>
        <p:nvSpPr>
          <p:cNvPr id="3" name="TextBox 2">
            <a:extLst>
              <a:ext uri="{FF2B5EF4-FFF2-40B4-BE49-F238E27FC236}">
                <a16:creationId xmlns:a16="http://schemas.microsoft.com/office/drawing/2014/main" id="{0E1334A4-9828-479A-9388-80BCAC854B97}"/>
              </a:ext>
            </a:extLst>
          </p:cNvPr>
          <p:cNvSpPr txBox="1"/>
          <p:nvPr/>
        </p:nvSpPr>
        <p:spPr>
          <a:xfrm>
            <a:off x="4366480" y="2252249"/>
            <a:ext cx="7364344" cy="3609321"/>
          </a:xfrm>
          <a:prstGeom prst="rect">
            <a:avLst/>
          </a:prstGeom>
          <a:noFill/>
        </p:spPr>
        <p:txBody>
          <a:bodyPr wrap="square" rtlCol="0">
            <a:spAutoFit/>
          </a:bodyPr>
          <a:lstStyle/>
          <a:p>
            <a:pPr marL="742950" indent="-742950" algn="r" rtl="1">
              <a:lnSpc>
                <a:spcPct val="200000"/>
              </a:lnSpc>
              <a:buFont typeface="Wingdings" panose="05000000000000000000" pitchFamily="2" charset="2"/>
              <a:buChar char="q"/>
            </a:pPr>
            <a:r>
              <a:rPr lang="ar-LB" sz="4000" dirty="0"/>
              <a:t>أحبّنا فقط ولم يعمل شيئًا</a:t>
            </a:r>
          </a:p>
          <a:p>
            <a:pPr marL="742950" indent="-742950" algn="r" rtl="1">
              <a:lnSpc>
                <a:spcPct val="200000"/>
              </a:lnSpc>
              <a:buFont typeface="Wingdings" panose="05000000000000000000" pitchFamily="2" charset="2"/>
              <a:buChar char="q"/>
            </a:pPr>
            <a:r>
              <a:rPr lang="ar-LB" sz="4000" dirty="0"/>
              <a:t>جاء إلى العالم ودفع ثمن خطايانا</a:t>
            </a:r>
          </a:p>
          <a:p>
            <a:pPr marL="742950" indent="-742950" algn="r" rtl="1">
              <a:lnSpc>
                <a:spcPct val="200000"/>
              </a:lnSpc>
              <a:buFont typeface="Wingdings" panose="05000000000000000000" pitchFamily="2" charset="2"/>
              <a:buChar char="q"/>
            </a:pPr>
            <a:r>
              <a:rPr lang="ar-LB" sz="4000" dirty="0"/>
              <a:t>جاء إلى العالم ومات</a:t>
            </a:r>
            <a:endParaRPr lang="en-US" sz="4000" b="1" dirty="0"/>
          </a:p>
        </p:txBody>
      </p:sp>
    </p:spTree>
    <p:extLst>
      <p:ext uri="{BB962C8B-B14F-4D97-AF65-F5344CB8AC3E}">
        <p14:creationId xmlns:p14="http://schemas.microsoft.com/office/powerpoint/2010/main" val="25946989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1754326"/>
          </a:xfrm>
          <a:prstGeom prst="rect">
            <a:avLst/>
          </a:prstGeom>
        </p:spPr>
        <p:txBody>
          <a:bodyPr wrap="square">
            <a:spAutoFit/>
          </a:bodyPr>
          <a:lstStyle/>
          <a:p>
            <a:pPr algn="ctr" rtl="1"/>
            <a:r>
              <a:rPr lang="ar-LB" sz="5400" b="1" dirty="0">
                <a:solidFill>
                  <a:srgbClr val="002060"/>
                </a:solidFill>
              </a:rPr>
              <a:t>٣ - بسبب محبة الله لنا، ما هي الخطة</a:t>
            </a:r>
            <a:r>
              <a:rPr lang="en-US" sz="5400" b="1" dirty="0">
                <a:solidFill>
                  <a:srgbClr val="002060"/>
                </a:solidFill>
              </a:rPr>
              <a:t> </a:t>
            </a:r>
            <a:r>
              <a:rPr lang="ar-LB" sz="5400" b="1" i="0" dirty="0">
                <a:solidFill>
                  <a:srgbClr val="002060"/>
                </a:solidFill>
                <a:effectLst/>
                <a:latin typeface="Tahoma" panose="020B0604030504040204" pitchFamily="34" charset="0"/>
              </a:rPr>
              <a:t>التي اعدّها؟</a:t>
            </a:r>
            <a:endParaRPr lang="ar-LB" sz="5400" b="1" dirty="0">
              <a:solidFill>
                <a:srgbClr val="002060"/>
              </a:solidFill>
            </a:endParaRPr>
          </a:p>
        </p:txBody>
      </p:sp>
      <p:sp>
        <p:nvSpPr>
          <p:cNvPr id="3" name="TextBox 2">
            <a:extLst>
              <a:ext uri="{FF2B5EF4-FFF2-40B4-BE49-F238E27FC236}">
                <a16:creationId xmlns:a16="http://schemas.microsoft.com/office/drawing/2014/main" id="{0E1334A4-9828-479A-9388-80BCAC854B97}"/>
              </a:ext>
            </a:extLst>
          </p:cNvPr>
          <p:cNvSpPr txBox="1"/>
          <p:nvPr/>
        </p:nvSpPr>
        <p:spPr>
          <a:xfrm>
            <a:off x="4366480" y="2252250"/>
            <a:ext cx="7364344" cy="3609321"/>
          </a:xfrm>
          <a:prstGeom prst="rect">
            <a:avLst/>
          </a:prstGeom>
          <a:noFill/>
        </p:spPr>
        <p:txBody>
          <a:bodyPr wrap="square" rtlCol="0">
            <a:spAutoFit/>
          </a:bodyPr>
          <a:lstStyle/>
          <a:p>
            <a:pPr marL="742950" indent="-742950" algn="r" rtl="1">
              <a:lnSpc>
                <a:spcPct val="200000"/>
              </a:lnSpc>
              <a:buFont typeface="Wingdings" panose="05000000000000000000" pitchFamily="2" charset="2"/>
              <a:buChar char="q"/>
            </a:pPr>
            <a:r>
              <a:rPr lang="ar-LB" sz="4000" dirty="0"/>
              <a:t>أحبّنا فقط ولم يعمل شيئًا</a:t>
            </a:r>
          </a:p>
          <a:p>
            <a:pPr marL="742950" indent="-742950" algn="r" rtl="1">
              <a:lnSpc>
                <a:spcPct val="200000"/>
              </a:lnSpc>
              <a:buFont typeface="Wingdings" panose="05000000000000000000" pitchFamily="2" charset="2"/>
              <a:buChar char="ü"/>
            </a:pPr>
            <a:r>
              <a:rPr lang="ar-LB" sz="4000" dirty="0">
                <a:solidFill>
                  <a:srgbClr val="00B050"/>
                </a:solidFill>
              </a:rPr>
              <a:t>جاء إلى العالم ودفع ثمن خطايانا</a:t>
            </a:r>
          </a:p>
          <a:p>
            <a:pPr marL="742950" indent="-742950" algn="r" rtl="1">
              <a:lnSpc>
                <a:spcPct val="200000"/>
              </a:lnSpc>
              <a:buFont typeface="Wingdings" panose="05000000000000000000" pitchFamily="2" charset="2"/>
              <a:buChar char="q"/>
            </a:pPr>
            <a:r>
              <a:rPr lang="ar-LB" sz="4000" dirty="0"/>
              <a:t>جاء إلى العالم ومات</a:t>
            </a:r>
            <a:endParaRPr lang="en-US" sz="4000" b="1" dirty="0"/>
          </a:p>
        </p:txBody>
      </p:sp>
    </p:spTree>
    <p:extLst>
      <p:ext uri="{BB962C8B-B14F-4D97-AF65-F5344CB8AC3E}">
        <p14:creationId xmlns:p14="http://schemas.microsoft.com/office/powerpoint/2010/main" val="38286627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153417" y="1720162"/>
            <a:ext cx="6659309" cy="363176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11500" b="1" dirty="0">
                <a:solidFill>
                  <a:srgbClr val="7030A0"/>
                </a:solidFill>
              </a:rPr>
              <a:t>أسئلة الدرس الثالث</a:t>
            </a:r>
            <a:endParaRPr lang="ar-SA" sz="11500" b="1" dirty="0">
              <a:ln/>
              <a:solidFill>
                <a:srgbClr val="7030A0"/>
              </a:solidFill>
              <a:latin typeface="Tahoma" panose="020B0604030504040204" pitchFamily="34" charset="0"/>
              <a:ea typeface="Tahoma" panose="020B0604030504040204" pitchFamily="34" charset="0"/>
            </a:endParaRPr>
          </a:p>
        </p:txBody>
      </p:sp>
      <p:pic>
        <p:nvPicPr>
          <p:cNvPr id="2" name="Picture 1">
            <a:extLst>
              <a:ext uri="{FF2B5EF4-FFF2-40B4-BE49-F238E27FC236}">
                <a16:creationId xmlns:a16="http://schemas.microsoft.com/office/drawing/2014/main" id="{220047FF-468B-7DBA-442C-13C66691215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91938026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923330"/>
          </a:xfrm>
          <a:prstGeom prst="rect">
            <a:avLst/>
          </a:prstGeom>
        </p:spPr>
        <p:txBody>
          <a:bodyPr wrap="square">
            <a:spAutoFit/>
          </a:bodyPr>
          <a:lstStyle/>
          <a:p>
            <a:pPr algn="ctr" rtl="1"/>
            <a:r>
              <a:rPr lang="ar-LB" sz="5400" b="1" dirty="0">
                <a:solidFill>
                  <a:srgbClr val="002060"/>
                </a:solidFill>
              </a:rPr>
              <a:t>١ -</a:t>
            </a:r>
            <a:r>
              <a:rPr lang="en-US" sz="5400" b="1" dirty="0">
                <a:solidFill>
                  <a:srgbClr val="002060"/>
                </a:solidFill>
              </a:rPr>
              <a:t> </a:t>
            </a:r>
            <a:r>
              <a:rPr lang="ar-LB" sz="5400" b="1" dirty="0">
                <a:solidFill>
                  <a:srgbClr val="002060"/>
                </a:solidFill>
              </a:rPr>
              <a:t>ماذا طلب الله من نوح؟</a:t>
            </a:r>
          </a:p>
        </p:txBody>
      </p:sp>
      <p:sp>
        <p:nvSpPr>
          <p:cNvPr id="3" name="TextBox 2">
            <a:extLst>
              <a:ext uri="{FF2B5EF4-FFF2-40B4-BE49-F238E27FC236}">
                <a16:creationId xmlns:a16="http://schemas.microsoft.com/office/drawing/2014/main" id="{0E1334A4-9828-479A-9388-80BCAC854B97}"/>
              </a:ext>
            </a:extLst>
          </p:cNvPr>
          <p:cNvSpPr txBox="1"/>
          <p:nvPr/>
        </p:nvSpPr>
        <p:spPr>
          <a:xfrm>
            <a:off x="4181654" y="1734423"/>
            <a:ext cx="7364344" cy="3944862"/>
          </a:xfrm>
          <a:prstGeom prst="rect">
            <a:avLst/>
          </a:prstGeom>
          <a:noFill/>
        </p:spPr>
        <p:txBody>
          <a:bodyPr wrap="square" rtlCol="0">
            <a:spAutoFit/>
          </a:bodyPr>
          <a:lstStyle/>
          <a:p>
            <a:pPr marL="742950" indent="-742950" algn="r" rtl="1">
              <a:lnSpc>
                <a:spcPct val="200000"/>
              </a:lnSpc>
              <a:buFont typeface="Wingdings" panose="05000000000000000000" pitchFamily="2" charset="2"/>
              <a:buChar char="q"/>
            </a:pPr>
            <a:r>
              <a:rPr lang="ar-LB" sz="4400" dirty="0"/>
              <a:t>أن يبني بناءاً كبيرًا</a:t>
            </a:r>
            <a:endParaRPr lang="en-US" sz="4400" dirty="0"/>
          </a:p>
          <a:p>
            <a:pPr marL="742950" indent="-742950" algn="r" rtl="1">
              <a:lnSpc>
                <a:spcPct val="200000"/>
              </a:lnSpc>
              <a:buFont typeface="Wingdings" panose="05000000000000000000" pitchFamily="2" charset="2"/>
              <a:buChar char="q"/>
            </a:pPr>
            <a:r>
              <a:rPr lang="ar-LB" sz="4400" dirty="0"/>
              <a:t>أن يبني فلكًا كبيرًا</a:t>
            </a:r>
          </a:p>
          <a:p>
            <a:pPr marL="742950" indent="-742950" algn="r" rtl="1">
              <a:lnSpc>
                <a:spcPct val="200000"/>
              </a:lnSpc>
              <a:buFont typeface="Wingdings" panose="05000000000000000000" pitchFamily="2" charset="2"/>
              <a:buChar char="q"/>
            </a:pPr>
            <a:r>
              <a:rPr lang="ar-LB" sz="4400" dirty="0"/>
              <a:t>أن يبني طائرة كبيرة</a:t>
            </a:r>
          </a:p>
        </p:txBody>
      </p:sp>
    </p:spTree>
    <p:extLst>
      <p:ext uri="{BB962C8B-B14F-4D97-AF65-F5344CB8AC3E}">
        <p14:creationId xmlns:p14="http://schemas.microsoft.com/office/powerpoint/2010/main" val="1953140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69128" y="496703"/>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كلمة الله بتعلمني </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الله حدي وين ما بكون</a:t>
            </a:r>
          </a:p>
          <a:p>
            <a:pPr algn="ctr" rtl="1">
              <a:lnSpc>
                <a:spcPct val="150000"/>
              </a:lnSpc>
            </a:pPr>
            <a:r>
              <a:rPr lang="ar-LB" sz="4800" b="1" dirty="0">
                <a:solidFill>
                  <a:srgbClr val="273582"/>
                </a:solidFill>
                <a:latin typeface="Tahoma" panose="020B0604030504040204" pitchFamily="34" charset="0"/>
              </a:rPr>
              <a:t>يسمع صوتي لما بصلي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رح مطيع كلمتو لما يقلي</a:t>
            </a:r>
          </a:p>
          <a:p>
            <a:pPr algn="ctr">
              <a:lnSpc>
                <a:spcPct val="150000"/>
              </a:lnSpc>
            </a:pPr>
            <a:r>
              <a:rPr lang="ar-LB" sz="4800" b="1" dirty="0">
                <a:solidFill>
                  <a:srgbClr val="273582"/>
                </a:solidFill>
                <a:latin typeface="Tahoma" panose="020B0604030504040204" pitchFamily="34" charset="0"/>
              </a:rPr>
              <a:t>أنا جنبك يا ابني على طول</a:t>
            </a:r>
          </a:p>
        </p:txBody>
      </p:sp>
    </p:spTree>
    <p:extLst>
      <p:ext uri="{BB962C8B-B14F-4D97-AF65-F5344CB8AC3E}">
        <p14:creationId xmlns:p14="http://schemas.microsoft.com/office/powerpoint/2010/main" val="24897422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923330"/>
          </a:xfrm>
          <a:prstGeom prst="rect">
            <a:avLst/>
          </a:prstGeom>
        </p:spPr>
        <p:txBody>
          <a:bodyPr wrap="square">
            <a:spAutoFit/>
          </a:bodyPr>
          <a:lstStyle/>
          <a:p>
            <a:pPr algn="ctr" rtl="1"/>
            <a:r>
              <a:rPr lang="ar-LB" sz="5400" b="1" dirty="0">
                <a:solidFill>
                  <a:srgbClr val="002060"/>
                </a:solidFill>
              </a:rPr>
              <a:t>١ -</a:t>
            </a:r>
            <a:r>
              <a:rPr lang="en-US" sz="5400" b="1" dirty="0">
                <a:solidFill>
                  <a:srgbClr val="002060"/>
                </a:solidFill>
              </a:rPr>
              <a:t> </a:t>
            </a:r>
            <a:r>
              <a:rPr lang="ar-LB" sz="5400" b="1" dirty="0">
                <a:solidFill>
                  <a:srgbClr val="002060"/>
                </a:solidFill>
              </a:rPr>
              <a:t>ماذا طلب الله من نوح؟</a:t>
            </a:r>
          </a:p>
        </p:txBody>
      </p:sp>
      <p:sp>
        <p:nvSpPr>
          <p:cNvPr id="3" name="TextBox 2">
            <a:extLst>
              <a:ext uri="{FF2B5EF4-FFF2-40B4-BE49-F238E27FC236}">
                <a16:creationId xmlns:a16="http://schemas.microsoft.com/office/drawing/2014/main" id="{0E1334A4-9828-479A-9388-80BCAC854B97}"/>
              </a:ext>
            </a:extLst>
          </p:cNvPr>
          <p:cNvSpPr txBox="1"/>
          <p:nvPr/>
        </p:nvSpPr>
        <p:spPr>
          <a:xfrm>
            <a:off x="4181654" y="1734423"/>
            <a:ext cx="7364344" cy="3944862"/>
          </a:xfrm>
          <a:prstGeom prst="rect">
            <a:avLst/>
          </a:prstGeom>
          <a:noFill/>
        </p:spPr>
        <p:txBody>
          <a:bodyPr wrap="square" rtlCol="0">
            <a:spAutoFit/>
          </a:bodyPr>
          <a:lstStyle/>
          <a:p>
            <a:pPr marL="742950" indent="-742950" algn="r" rtl="1">
              <a:lnSpc>
                <a:spcPct val="200000"/>
              </a:lnSpc>
              <a:buFont typeface="Wingdings" panose="05000000000000000000" pitchFamily="2" charset="2"/>
              <a:buChar char="q"/>
            </a:pPr>
            <a:r>
              <a:rPr lang="ar-LB" sz="4400" dirty="0"/>
              <a:t>أن يبني بناءاً كبيرًا</a:t>
            </a:r>
            <a:endParaRPr lang="en-US" sz="4400" dirty="0"/>
          </a:p>
          <a:p>
            <a:pPr marL="742950" indent="-742950" algn="r" rtl="1">
              <a:lnSpc>
                <a:spcPct val="200000"/>
              </a:lnSpc>
              <a:buFont typeface="Wingdings" panose="05000000000000000000" pitchFamily="2" charset="2"/>
              <a:buChar char="ü"/>
            </a:pPr>
            <a:r>
              <a:rPr lang="ar-LB" sz="4400" dirty="0">
                <a:solidFill>
                  <a:srgbClr val="00B050"/>
                </a:solidFill>
              </a:rPr>
              <a:t>أن يبني فلكًا كبيرًا</a:t>
            </a:r>
          </a:p>
          <a:p>
            <a:pPr marL="742950" indent="-742950" algn="r" rtl="1">
              <a:lnSpc>
                <a:spcPct val="200000"/>
              </a:lnSpc>
              <a:buFont typeface="Wingdings" panose="05000000000000000000" pitchFamily="2" charset="2"/>
              <a:buChar char="q"/>
            </a:pPr>
            <a:r>
              <a:rPr lang="ar-LB" sz="4400" dirty="0"/>
              <a:t>أن يبني طائرة كبيرة</a:t>
            </a:r>
          </a:p>
        </p:txBody>
      </p:sp>
    </p:spTree>
    <p:extLst>
      <p:ext uri="{BB962C8B-B14F-4D97-AF65-F5344CB8AC3E}">
        <p14:creationId xmlns:p14="http://schemas.microsoft.com/office/powerpoint/2010/main" val="22255974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79761" y="549685"/>
            <a:ext cx="11012709" cy="1446550"/>
          </a:xfrm>
          <a:prstGeom prst="rect">
            <a:avLst/>
          </a:prstGeom>
        </p:spPr>
        <p:txBody>
          <a:bodyPr wrap="square">
            <a:spAutoFit/>
          </a:bodyPr>
          <a:lstStyle/>
          <a:p>
            <a:pPr algn="ctr" rtl="1"/>
            <a:r>
              <a:rPr lang="ar-LB" sz="4400" b="1" dirty="0">
                <a:solidFill>
                  <a:srgbClr val="002060"/>
                </a:solidFill>
              </a:rPr>
              <a:t>٢ - تكلم الله مع نوح ووعده بأنه لن يُهلك الأرض مرة </a:t>
            </a:r>
          </a:p>
          <a:p>
            <a:pPr algn="ctr" rtl="1"/>
            <a:r>
              <a:rPr lang="ar-LB" sz="4400" b="1" dirty="0">
                <a:solidFill>
                  <a:srgbClr val="002060"/>
                </a:solidFill>
              </a:rPr>
              <a:t>ثانية، وكان وعد الله مضمونًا بعلامة. ما هي هذه العالمة؟ </a:t>
            </a:r>
          </a:p>
        </p:txBody>
      </p:sp>
      <p:sp>
        <p:nvSpPr>
          <p:cNvPr id="3" name="TextBox 2">
            <a:extLst>
              <a:ext uri="{FF2B5EF4-FFF2-40B4-BE49-F238E27FC236}">
                <a16:creationId xmlns:a16="http://schemas.microsoft.com/office/drawing/2014/main" id="{0E1334A4-9828-479A-9388-80BCAC854B97}"/>
              </a:ext>
            </a:extLst>
          </p:cNvPr>
          <p:cNvSpPr txBox="1"/>
          <p:nvPr/>
        </p:nvSpPr>
        <p:spPr>
          <a:xfrm>
            <a:off x="4366480" y="2325990"/>
            <a:ext cx="7364344" cy="3609321"/>
          </a:xfrm>
          <a:prstGeom prst="rect">
            <a:avLst/>
          </a:prstGeom>
          <a:noFill/>
        </p:spPr>
        <p:txBody>
          <a:bodyPr wrap="square" rtlCol="0">
            <a:spAutoFit/>
          </a:bodyPr>
          <a:lstStyle/>
          <a:p>
            <a:pPr marL="742950" indent="-742950" algn="r" rtl="1">
              <a:lnSpc>
                <a:spcPct val="200000"/>
              </a:lnSpc>
              <a:buFont typeface="Wingdings" panose="05000000000000000000" pitchFamily="2" charset="2"/>
              <a:buChar char="q"/>
            </a:pPr>
            <a:r>
              <a:rPr lang="ar-LB" sz="4000" dirty="0"/>
              <a:t>حمامة ومعها غصن زيتون</a:t>
            </a:r>
          </a:p>
          <a:p>
            <a:pPr marL="742950" indent="-742950" algn="r" rtl="1">
              <a:lnSpc>
                <a:spcPct val="200000"/>
              </a:lnSpc>
              <a:buFont typeface="Wingdings" panose="05000000000000000000" pitchFamily="2" charset="2"/>
              <a:buChar char="q"/>
            </a:pPr>
            <a:r>
              <a:rPr lang="ar-LB" sz="4000" dirty="0"/>
              <a:t>قوس قزح في السماء</a:t>
            </a:r>
          </a:p>
          <a:p>
            <a:pPr marL="742950" indent="-742950" algn="r" rtl="1">
              <a:lnSpc>
                <a:spcPct val="200000"/>
              </a:lnSpc>
              <a:buFont typeface="Wingdings" panose="05000000000000000000" pitchFamily="2" charset="2"/>
              <a:buChar char="q"/>
            </a:pPr>
            <a:r>
              <a:rPr lang="ar-LB" sz="4000" dirty="0"/>
              <a:t>غراب يطير في السماء</a:t>
            </a:r>
            <a:endParaRPr lang="en-US" sz="4000" b="1" dirty="0"/>
          </a:p>
        </p:txBody>
      </p:sp>
    </p:spTree>
    <p:extLst>
      <p:ext uri="{BB962C8B-B14F-4D97-AF65-F5344CB8AC3E}">
        <p14:creationId xmlns:p14="http://schemas.microsoft.com/office/powerpoint/2010/main" val="12969017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79761" y="549685"/>
            <a:ext cx="11012709" cy="1446550"/>
          </a:xfrm>
          <a:prstGeom prst="rect">
            <a:avLst/>
          </a:prstGeom>
        </p:spPr>
        <p:txBody>
          <a:bodyPr wrap="square">
            <a:spAutoFit/>
          </a:bodyPr>
          <a:lstStyle/>
          <a:p>
            <a:pPr algn="ctr" rtl="1"/>
            <a:r>
              <a:rPr lang="ar-LB" sz="4400" b="1" dirty="0">
                <a:solidFill>
                  <a:srgbClr val="002060"/>
                </a:solidFill>
              </a:rPr>
              <a:t>٢ - تكلم الله مع نوح ووعده بأنه لن يُهلك الأرض مرة </a:t>
            </a:r>
          </a:p>
          <a:p>
            <a:pPr algn="ctr" rtl="1"/>
            <a:r>
              <a:rPr lang="ar-LB" sz="4400" b="1" dirty="0">
                <a:solidFill>
                  <a:srgbClr val="002060"/>
                </a:solidFill>
              </a:rPr>
              <a:t>ثانية، وكان وعد الله مضمونًا بعلامة. ما هي هذه العالمة؟ </a:t>
            </a:r>
          </a:p>
        </p:txBody>
      </p:sp>
      <p:sp>
        <p:nvSpPr>
          <p:cNvPr id="3" name="TextBox 2">
            <a:extLst>
              <a:ext uri="{FF2B5EF4-FFF2-40B4-BE49-F238E27FC236}">
                <a16:creationId xmlns:a16="http://schemas.microsoft.com/office/drawing/2014/main" id="{0E1334A4-9828-479A-9388-80BCAC854B97}"/>
              </a:ext>
            </a:extLst>
          </p:cNvPr>
          <p:cNvSpPr txBox="1"/>
          <p:nvPr/>
        </p:nvSpPr>
        <p:spPr>
          <a:xfrm>
            <a:off x="4366480" y="2325990"/>
            <a:ext cx="7364344" cy="3609321"/>
          </a:xfrm>
          <a:prstGeom prst="rect">
            <a:avLst/>
          </a:prstGeom>
          <a:noFill/>
        </p:spPr>
        <p:txBody>
          <a:bodyPr wrap="square" rtlCol="0">
            <a:spAutoFit/>
          </a:bodyPr>
          <a:lstStyle/>
          <a:p>
            <a:pPr marL="742950" indent="-742950" algn="r" rtl="1">
              <a:lnSpc>
                <a:spcPct val="200000"/>
              </a:lnSpc>
              <a:buFont typeface="Wingdings" panose="05000000000000000000" pitchFamily="2" charset="2"/>
              <a:buChar char="q"/>
            </a:pPr>
            <a:r>
              <a:rPr lang="ar-LB" sz="4000" dirty="0"/>
              <a:t>حمامة ومعها غصن زيتون</a:t>
            </a:r>
          </a:p>
          <a:p>
            <a:pPr marL="742950" indent="-742950" algn="r" rtl="1">
              <a:lnSpc>
                <a:spcPct val="200000"/>
              </a:lnSpc>
              <a:buFont typeface="Wingdings" panose="05000000000000000000" pitchFamily="2" charset="2"/>
              <a:buChar char="ü"/>
            </a:pPr>
            <a:r>
              <a:rPr lang="ar-LB" sz="4000" dirty="0">
                <a:solidFill>
                  <a:srgbClr val="00B050"/>
                </a:solidFill>
              </a:rPr>
              <a:t>قوس قزح في السماء</a:t>
            </a:r>
          </a:p>
          <a:p>
            <a:pPr marL="742950" indent="-742950" algn="r" rtl="1">
              <a:lnSpc>
                <a:spcPct val="200000"/>
              </a:lnSpc>
              <a:buFont typeface="Wingdings" panose="05000000000000000000" pitchFamily="2" charset="2"/>
              <a:buChar char="q"/>
            </a:pPr>
            <a:r>
              <a:rPr lang="ar-LB" sz="4000" dirty="0"/>
              <a:t>غراب يطير في السماء</a:t>
            </a:r>
            <a:endParaRPr lang="en-US" sz="4000" b="1" dirty="0"/>
          </a:p>
        </p:txBody>
      </p:sp>
    </p:spTree>
    <p:extLst>
      <p:ext uri="{BB962C8B-B14F-4D97-AF65-F5344CB8AC3E}">
        <p14:creationId xmlns:p14="http://schemas.microsoft.com/office/powerpoint/2010/main" val="14634093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153417" y="1908321"/>
            <a:ext cx="6659309" cy="363176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11500" b="1" dirty="0">
                <a:solidFill>
                  <a:srgbClr val="7030A0"/>
                </a:solidFill>
              </a:rPr>
              <a:t>أسئلة الدرس الرابع</a:t>
            </a:r>
            <a:endParaRPr lang="ar-SA" sz="11500" b="1" dirty="0">
              <a:ln/>
              <a:solidFill>
                <a:srgbClr val="7030A0"/>
              </a:solidFill>
              <a:latin typeface="Tahoma" panose="020B0604030504040204" pitchFamily="34" charset="0"/>
              <a:ea typeface="Tahoma" panose="020B0604030504040204" pitchFamily="34" charset="0"/>
            </a:endParaRPr>
          </a:p>
        </p:txBody>
      </p:sp>
      <p:pic>
        <p:nvPicPr>
          <p:cNvPr id="2" name="Picture 1">
            <a:extLst>
              <a:ext uri="{FF2B5EF4-FFF2-40B4-BE49-F238E27FC236}">
                <a16:creationId xmlns:a16="http://schemas.microsoft.com/office/drawing/2014/main" id="{D7A92C8B-97DA-6C21-2894-B743447DBCB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239315856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830997"/>
          </a:xfrm>
          <a:prstGeom prst="rect">
            <a:avLst/>
          </a:prstGeom>
        </p:spPr>
        <p:txBody>
          <a:bodyPr wrap="square">
            <a:spAutoFit/>
          </a:bodyPr>
          <a:lstStyle/>
          <a:p>
            <a:pPr algn="ctr" rtl="1"/>
            <a:r>
              <a:rPr lang="ar-LB" sz="4800" b="1" dirty="0">
                <a:solidFill>
                  <a:srgbClr val="002060"/>
                </a:solidFill>
              </a:rPr>
              <a:t>١ -ماذا فعل إخوة يوسف به عندما جاء ليطمئن عليهم؟</a:t>
            </a:r>
          </a:p>
        </p:txBody>
      </p:sp>
      <p:sp>
        <p:nvSpPr>
          <p:cNvPr id="3" name="TextBox 2">
            <a:extLst>
              <a:ext uri="{FF2B5EF4-FFF2-40B4-BE49-F238E27FC236}">
                <a16:creationId xmlns:a16="http://schemas.microsoft.com/office/drawing/2014/main" id="{0E1334A4-9828-479A-9388-80BCAC854B97}"/>
              </a:ext>
            </a:extLst>
          </p:cNvPr>
          <p:cNvSpPr txBox="1"/>
          <p:nvPr/>
        </p:nvSpPr>
        <p:spPr>
          <a:xfrm>
            <a:off x="4278931" y="2059030"/>
            <a:ext cx="7364344" cy="3944862"/>
          </a:xfrm>
          <a:prstGeom prst="rect">
            <a:avLst/>
          </a:prstGeom>
          <a:noFill/>
        </p:spPr>
        <p:txBody>
          <a:bodyPr wrap="square" rtlCol="0">
            <a:spAutoFit/>
          </a:bodyPr>
          <a:lstStyle/>
          <a:p>
            <a:pPr marL="742950" indent="-742950" algn="r" rtl="1">
              <a:lnSpc>
                <a:spcPct val="200000"/>
              </a:lnSpc>
              <a:buFont typeface="Wingdings" panose="05000000000000000000" pitchFamily="2" charset="2"/>
              <a:buChar char="q"/>
            </a:pPr>
            <a:r>
              <a:rPr lang="ar-LB" sz="4400" dirty="0"/>
              <a:t>أخذوا ثيابه وطرحوه في البئر </a:t>
            </a:r>
          </a:p>
          <a:p>
            <a:pPr marL="742950" indent="-742950" algn="r" rtl="1">
              <a:lnSpc>
                <a:spcPct val="200000"/>
              </a:lnSpc>
              <a:buFont typeface="Wingdings" panose="05000000000000000000" pitchFamily="2" charset="2"/>
              <a:buChar char="q"/>
            </a:pPr>
            <a:r>
              <a:rPr lang="ar-LB" sz="4400" dirty="0"/>
              <a:t>رحبوا به، ثم تناولوا الطعام معا</a:t>
            </a:r>
          </a:p>
          <a:p>
            <a:pPr marL="742950" indent="-742950" algn="r" rtl="1">
              <a:lnSpc>
                <a:spcPct val="200000"/>
              </a:lnSpc>
              <a:buFont typeface="Wingdings" panose="05000000000000000000" pitchFamily="2" charset="2"/>
              <a:buChar char="q"/>
            </a:pPr>
            <a:r>
              <a:rPr lang="ar-LB" sz="4400" dirty="0"/>
              <a:t>باعوه بعد أن وضعوه في البئر</a:t>
            </a:r>
          </a:p>
        </p:txBody>
      </p:sp>
    </p:spTree>
    <p:extLst>
      <p:ext uri="{BB962C8B-B14F-4D97-AF65-F5344CB8AC3E}">
        <p14:creationId xmlns:p14="http://schemas.microsoft.com/office/powerpoint/2010/main" val="19351344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830997"/>
          </a:xfrm>
          <a:prstGeom prst="rect">
            <a:avLst/>
          </a:prstGeom>
        </p:spPr>
        <p:txBody>
          <a:bodyPr wrap="square">
            <a:spAutoFit/>
          </a:bodyPr>
          <a:lstStyle/>
          <a:p>
            <a:pPr algn="ctr" rtl="1"/>
            <a:r>
              <a:rPr lang="ar-LB" sz="4800" b="1" dirty="0">
                <a:solidFill>
                  <a:srgbClr val="002060"/>
                </a:solidFill>
              </a:rPr>
              <a:t>١ -ماذا فعل إخوة يوسف به عندما جاء ليطمئن عليهم؟</a:t>
            </a:r>
          </a:p>
        </p:txBody>
      </p:sp>
      <p:sp>
        <p:nvSpPr>
          <p:cNvPr id="3" name="TextBox 2">
            <a:extLst>
              <a:ext uri="{FF2B5EF4-FFF2-40B4-BE49-F238E27FC236}">
                <a16:creationId xmlns:a16="http://schemas.microsoft.com/office/drawing/2014/main" id="{0E1334A4-9828-479A-9388-80BCAC854B97}"/>
              </a:ext>
            </a:extLst>
          </p:cNvPr>
          <p:cNvSpPr txBox="1"/>
          <p:nvPr/>
        </p:nvSpPr>
        <p:spPr>
          <a:xfrm>
            <a:off x="4278931" y="2059030"/>
            <a:ext cx="7364344" cy="3944862"/>
          </a:xfrm>
          <a:prstGeom prst="rect">
            <a:avLst/>
          </a:prstGeom>
          <a:noFill/>
        </p:spPr>
        <p:txBody>
          <a:bodyPr wrap="square" rtlCol="0">
            <a:spAutoFit/>
          </a:bodyPr>
          <a:lstStyle/>
          <a:p>
            <a:pPr marL="742950" indent="-742950" algn="r" rtl="1">
              <a:lnSpc>
                <a:spcPct val="200000"/>
              </a:lnSpc>
              <a:buFont typeface="Wingdings" panose="05000000000000000000" pitchFamily="2" charset="2"/>
              <a:buChar char="q"/>
            </a:pPr>
            <a:r>
              <a:rPr lang="ar-LB" sz="4400" dirty="0"/>
              <a:t>أخذوا ثيابه وطرحوه في البئر </a:t>
            </a:r>
          </a:p>
          <a:p>
            <a:pPr marL="742950" indent="-742950" algn="r" rtl="1">
              <a:lnSpc>
                <a:spcPct val="200000"/>
              </a:lnSpc>
              <a:buFont typeface="Wingdings" panose="05000000000000000000" pitchFamily="2" charset="2"/>
              <a:buChar char="q"/>
            </a:pPr>
            <a:r>
              <a:rPr lang="ar-LB" sz="4400" dirty="0"/>
              <a:t>رحبوا به، ثم تناولوا الطعام معا</a:t>
            </a:r>
          </a:p>
          <a:p>
            <a:pPr marL="742950" indent="-742950" algn="r" rtl="1">
              <a:lnSpc>
                <a:spcPct val="200000"/>
              </a:lnSpc>
              <a:buFont typeface="Wingdings" panose="05000000000000000000" pitchFamily="2" charset="2"/>
              <a:buChar char="ü"/>
            </a:pPr>
            <a:r>
              <a:rPr lang="ar-LB" sz="4400" dirty="0">
                <a:solidFill>
                  <a:srgbClr val="00B050"/>
                </a:solidFill>
              </a:rPr>
              <a:t>باعوه بعد أن وضعوه في البئر</a:t>
            </a:r>
          </a:p>
        </p:txBody>
      </p:sp>
    </p:spTree>
    <p:extLst>
      <p:ext uri="{BB962C8B-B14F-4D97-AF65-F5344CB8AC3E}">
        <p14:creationId xmlns:p14="http://schemas.microsoft.com/office/powerpoint/2010/main" val="320611711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923330"/>
          </a:xfrm>
          <a:prstGeom prst="rect">
            <a:avLst/>
          </a:prstGeom>
        </p:spPr>
        <p:txBody>
          <a:bodyPr wrap="square">
            <a:spAutoFit/>
          </a:bodyPr>
          <a:lstStyle/>
          <a:p>
            <a:pPr algn="ctr" rtl="1"/>
            <a:r>
              <a:rPr lang="ar-LB" sz="5400" b="1" dirty="0">
                <a:solidFill>
                  <a:srgbClr val="002060"/>
                </a:solidFill>
              </a:rPr>
              <a:t>٢ </a:t>
            </a:r>
            <a:r>
              <a:rPr lang="en-US" sz="5400" b="1" dirty="0">
                <a:solidFill>
                  <a:srgbClr val="002060"/>
                </a:solidFill>
              </a:rPr>
              <a:t> -</a:t>
            </a:r>
            <a:r>
              <a:rPr lang="ar-LB" sz="5400" b="1" i="0" dirty="0">
                <a:solidFill>
                  <a:srgbClr val="002060"/>
                </a:solidFill>
                <a:effectLst/>
                <a:latin typeface="Tahoma" panose="020B0604030504040204" pitchFamily="34" charset="0"/>
              </a:rPr>
              <a:t>ماذا كانت خطة الله ليوسف</a:t>
            </a:r>
            <a:r>
              <a:rPr lang="ar-LB" sz="5400" b="1" dirty="0">
                <a:solidFill>
                  <a:srgbClr val="002060"/>
                </a:solidFill>
              </a:rPr>
              <a:t>؟ </a:t>
            </a:r>
            <a:r>
              <a:rPr lang="ar-LB" sz="5400" b="1" i="0" dirty="0">
                <a:solidFill>
                  <a:srgbClr val="002060"/>
                </a:solidFill>
                <a:effectLst/>
                <a:latin typeface="Tahoma" panose="020B0604030504040204" pitchFamily="34" charset="0"/>
              </a:rPr>
              <a:t> </a:t>
            </a:r>
            <a:endParaRPr lang="ar-LB" sz="5400" b="1" dirty="0">
              <a:solidFill>
                <a:srgbClr val="002060"/>
              </a:solidFill>
            </a:endParaRPr>
          </a:p>
        </p:txBody>
      </p:sp>
      <p:sp>
        <p:nvSpPr>
          <p:cNvPr id="3" name="TextBox 2">
            <a:extLst>
              <a:ext uri="{FF2B5EF4-FFF2-40B4-BE49-F238E27FC236}">
                <a16:creationId xmlns:a16="http://schemas.microsoft.com/office/drawing/2014/main" id="{0E1334A4-9828-479A-9388-80BCAC854B97}"/>
              </a:ext>
            </a:extLst>
          </p:cNvPr>
          <p:cNvSpPr txBox="1"/>
          <p:nvPr/>
        </p:nvSpPr>
        <p:spPr>
          <a:xfrm>
            <a:off x="2140085" y="2059030"/>
            <a:ext cx="9503190" cy="3944862"/>
          </a:xfrm>
          <a:prstGeom prst="rect">
            <a:avLst/>
          </a:prstGeom>
          <a:noFill/>
        </p:spPr>
        <p:txBody>
          <a:bodyPr wrap="square" rtlCol="0">
            <a:spAutoFit/>
          </a:bodyPr>
          <a:lstStyle/>
          <a:p>
            <a:pPr marL="742950" indent="-742950" algn="r" rtl="1">
              <a:lnSpc>
                <a:spcPct val="200000"/>
              </a:lnSpc>
              <a:buFont typeface="Wingdings" panose="05000000000000000000" pitchFamily="2" charset="2"/>
              <a:buChar char="q"/>
            </a:pPr>
            <a:r>
              <a:rPr lang="ar-LB" sz="4400" dirty="0"/>
              <a:t>أن يصبح رجلاً</a:t>
            </a:r>
            <a:r>
              <a:rPr lang="en-US" sz="4400" dirty="0"/>
              <a:t> </a:t>
            </a:r>
            <a:r>
              <a:rPr lang="ar-LB" sz="4400" dirty="0"/>
              <a:t>عظيما، أي رجل مصر الثاني </a:t>
            </a:r>
            <a:endParaRPr lang="en-US" sz="4400" dirty="0"/>
          </a:p>
          <a:p>
            <a:pPr marL="742950" indent="-742950" algn="r" rtl="1">
              <a:lnSpc>
                <a:spcPct val="200000"/>
              </a:lnSpc>
              <a:buFont typeface="Wingdings" panose="05000000000000000000" pitchFamily="2" charset="2"/>
              <a:buChar char="q"/>
            </a:pPr>
            <a:r>
              <a:rPr lang="ar-LB" sz="4400" dirty="0"/>
              <a:t>أن يعيش عبدا ويلقى في السجن </a:t>
            </a:r>
            <a:endParaRPr lang="en-US" sz="4400" dirty="0"/>
          </a:p>
          <a:p>
            <a:pPr marL="742950" indent="-742950" algn="r" rtl="1">
              <a:lnSpc>
                <a:spcPct val="200000"/>
              </a:lnSpc>
              <a:buFont typeface="Wingdings" panose="05000000000000000000" pitchFamily="2" charset="2"/>
              <a:buChar char="q"/>
            </a:pPr>
            <a:r>
              <a:rPr lang="ar-LB" sz="4400" dirty="0"/>
              <a:t>أن يصبح خادما يرعى الغنم</a:t>
            </a:r>
          </a:p>
        </p:txBody>
      </p:sp>
    </p:spTree>
    <p:extLst>
      <p:ext uri="{BB962C8B-B14F-4D97-AF65-F5344CB8AC3E}">
        <p14:creationId xmlns:p14="http://schemas.microsoft.com/office/powerpoint/2010/main" val="26267711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923330"/>
          </a:xfrm>
          <a:prstGeom prst="rect">
            <a:avLst/>
          </a:prstGeom>
        </p:spPr>
        <p:txBody>
          <a:bodyPr wrap="square">
            <a:spAutoFit/>
          </a:bodyPr>
          <a:lstStyle/>
          <a:p>
            <a:pPr algn="ctr" rtl="1"/>
            <a:r>
              <a:rPr lang="ar-LB" sz="5400" b="1" dirty="0">
                <a:solidFill>
                  <a:srgbClr val="002060"/>
                </a:solidFill>
              </a:rPr>
              <a:t>٢ </a:t>
            </a:r>
            <a:r>
              <a:rPr lang="en-US" sz="5400" b="1" dirty="0">
                <a:solidFill>
                  <a:srgbClr val="002060"/>
                </a:solidFill>
              </a:rPr>
              <a:t> -</a:t>
            </a:r>
            <a:r>
              <a:rPr lang="ar-LB" sz="5400" b="1" i="0" dirty="0">
                <a:solidFill>
                  <a:srgbClr val="002060"/>
                </a:solidFill>
                <a:effectLst/>
                <a:latin typeface="Tahoma" panose="020B0604030504040204" pitchFamily="34" charset="0"/>
              </a:rPr>
              <a:t>ماذا كانت خطة الله ليوسف</a:t>
            </a:r>
            <a:r>
              <a:rPr lang="ar-LB" sz="5400" b="1" dirty="0">
                <a:solidFill>
                  <a:srgbClr val="002060"/>
                </a:solidFill>
              </a:rPr>
              <a:t>؟ </a:t>
            </a:r>
            <a:r>
              <a:rPr lang="ar-LB" sz="5400" b="1" i="0" dirty="0">
                <a:solidFill>
                  <a:srgbClr val="002060"/>
                </a:solidFill>
                <a:effectLst/>
                <a:latin typeface="Tahoma" panose="020B0604030504040204" pitchFamily="34" charset="0"/>
              </a:rPr>
              <a:t> </a:t>
            </a:r>
            <a:endParaRPr lang="ar-LB" sz="5400" b="1" dirty="0">
              <a:solidFill>
                <a:srgbClr val="002060"/>
              </a:solidFill>
            </a:endParaRPr>
          </a:p>
        </p:txBody>
      </p:sp>
      <p:sp>
        <p:nvSpPr>
          <p:cNvPr id="3" name="TextBox 2">
            <a:extLst>
              <a:ext uri="{FF2B5EF4-FFF2-40B4-BE49-F238E27FC236}">
                <a16:creationId xmlns:a16="http://schemas.microsoft.com/office/drawing/2014/main" id="{0E1334A4-9828-479A-9388-80BCAC854B97}"/>
              </a:ext>
            </a:extLst>
          </p:cNvPr>
          <p:cNvSpPr txBox="1"/>
          <p:nvPr/>
        </p:nvSpPr>
        <p:spPr>
          <a:xfrm>
            <a:off x="2140085" y="2059030"/>
            <a:ext cx="9503190" cy="3944862"/>
          </a:xfrm>
          <a:prstGeom prst="rect">
            <a:avLst/>
          </a:prstGeom>
          <a:noFill/>
        </p:spPr>
        <p:txBody>
          <a:bodyPr wrap="square" rtlCol="0">
            <a:spAutoFit/>
          </a:bodyPr>
          <a:lstStyle/>
          <a:p>
            <a:pPr marL="571500" indent="-571500" algn="r" rtl="1">
              <a:lnSpc>
                <a:spcPct val="200000"/>
              </a:lnSpc>
              <a:buFont typeface="Wingdings" panose="05000000000000000000" pitchFamily="2" charset="2"/>
              <a:buChar char="ü"/>
            </a:pPr>
            <a:r>
              <a:rPr lang="ar-LB" sz="4400" dirty="0">
                <a:solidFill>
                  <a:srgbClr val="00B050"/>
                </a:solidFill>
              </a:rPr>
              <a:t>أن يصبح رجلاً</a:t>
            </a:r>
            <a:r>
              <a:rPr lang="en-US" sz="4400" dirty="0">
                <a:solidFill>
                  <a:srgbClr val="00B050"/>
                </a:solidFill>
              </a:rPr>
              <a:t> </a:t>
            </a:r>
            <a:r>
              <a:rPr lang="ar-LB" sz="4400" dirty="0">
                <a:solidFill>
                  <a:srgbClr val="00B050"/>
                </a:solidFill>
              </a:rPr>
              <a:t>عظيما، أي رجل مصر الثاني </a:t>
            </a:r>
            <a:endParaRPr lang="en-US" sz="4400" dirty="0">
              <a:solidFill>
                <a:srgbClr val="00B050"/>
              </a:solidFill>
            </a:endParaRPr>
          </a:p>
          <a:p>
            <a:pPr marL="742950" indent="-742950" algn="r" rtl="1">
              <a:lnSpc>
                <a:spcPct val="200000"/>
              </a:lnSpc>
              <a:buFont typeface="Wingdings" panose="05000000000000000000" pitchFamily="2" charset="2"/>
              <a:buChar char="q"/>
            </a:pPr>
            <a:r>
              <a:rPr lang="ar-LB" sz="4400" dirty="0"/>
              <a:t>أن يعيش عبدا ويلقى في السجن </a:t>
            </a:r>
            <a:endParaRPr lang="en-US" sz="4400" dirty="0"/>
          </a:p>
          <a:p>
            <a:pPr marL="742950" indent="-742950" algn="r" rtl="1">
              <a:lnSpc>
                <a:spcPct val="200000"/>
              </a:lnSpc>
              <a:buFont typeface="Wingdings" panose="05000000000000000000" pitchFamily="2" charset="2"/>
              <a:buChar char="q"/>
            </a:pPr>
            <a:r>
              <a:rPr lang="ar-LB" sz="4400" dirty="0"/>
              <a:t>أن يصبح خادما يرعى الغنم</a:t>
            </a:r>
          </a:p>
        </p:txBody>
      </p:sp>
    </p:spTree>
    <p:extLst>
      <p:ext uri="{BB962C8B-B14F-4D97-AF65-F5344CB8AC3E}">
        <p14:creationId xmlns:p14="http://schemas.microsoft.com/office/powerpoint/2010/main" val="336958520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153418" y="1731313"/>
            <a:ext cx="6659309" cy="363176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11500" b="1" dirty="0">
                <a:solidFill>
                  <a:srgbClr val="7030A0"/>
                </a:solidFill>
              </a:rPr>
              <a:t>أسئلة الدرس الخامس</a:t>
            </a:r>
            <a:endParaRPr lang="ar-SA" sz="11500" b="1" dirty="0">
              <a:ln/>
              <a:solidFill>
                <a:srgbClr val="7030A0"/>
              </a:solidFill>
              <a:latin typeface="Tahoma" panose="020B0604030504040204" pitchFamily="34" charset="0"/>
              <a:ea typeface="Tahoma" panose="020B0604030504040204" pitchFamily="34" charset="0"/>
            </a:endParaRPr>
          </a:p>
        </p:txBody>
      </p:sp>
      <p:pic>
        <p:nvPicPr>
          <p:cNvPr id="2" name="Picture 1">
            <a:extLst>
              <a:ext uri="{FF2B5EF4-FFF2-40B4-BE49-F238E27FC236}">
                <a16:creationId xmlns:a16="http://schemas.microsoft.com/office/drawing/2014/main" id="{E1555318-AA69-542D-C977-FB74AC9A04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37761125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1569660"/>
          </a:xfrm>
          <a:prstGeom prst="rect">
            <a:avLst/>
          </a:prstGeom>
        </p:spPr>
        <p:txBody>
          <a:bodyPr wrap="square">
            <a:spAutoFit/>
          </a:bodyPr>
          <a:lstStyle/>
          <a:p>
            <a:pPr algn="ctr" rtl="1"/>
            <a:r>
              <a:rPr lang="ar-LB" sz="4800" b="1" dirty="0">
                <a:solidFill>
                  <a:srgbClr val="002060"/>
                </a:solidFill>
              </a:rPr>
              <a:t>١ -</a:t>
            </a:r>
            <a:r>
              <a:rPr lang="en-US" sz="4800" b="1" dirty="0">
                <a:solidFill>
                  <a:srgbClr val="002060"/>
                </a:solidFill>
              </a:rPr>
              <a:t> </a:t>
            </a:r>
            <a:r>
              <a:rPr lang="ar-LB" sz="4800" b="1" dirty="0">
                <a:solidFill>
                  <a:srgbClr val="002060"/>
                </a:solidFill>
              </a:rPr>
              <a:t>ماذا قال الله لموسى عندما اقترب من العليقة المشتعلة؟</a:t>
            </a:r>
          </a:p>
        </p:txBody>
      </p:sp>
      <p:sp>
        <p:nvSpPr>
          <p:cNvPr id="3" name="TextBox 2">
            <a:extLst>
              <a:ext uri="{FF2B5EF4-FFF2-40B4-BE49-F238E27FC236}">
                <a16:creationId xmlns:a16="http://schemas.microsoft.com/office/drawing/2014/main" id="{0E1334A4-9828-479A-9388-80BCAC854B97}"/>
              </a:ext>
            </a:extLst>
          </p:cNvPr>
          <p:cNvSpPr txBox="1"/>
          <p:nvPr/>
        </p:nvSpPr>
        <p:spPr>
          <a:xfrm>
            <a:off x="1877439" y="2759422"/>
            <a:ext cx="9853385" cy="2590646"/>
          </a:xfrm>
          <a:prstGeom prst="rect">
            <a:avLst/>
          </a:prstGeom>
          <a:noFill/>
        </p:spPr>
        <p:txBody>
          <a:bodyPr wrap="square" rtlCol="0">
            <a:spAutoFit/>
          </a:bodyPr>
          <a:lstStyle/>
          <a:p>
            <a:pPr marL="742950" indent="-742950" algn="r" rtl="1">
              <a:lnSpc>
                <a:spcPct val="200000"/>
              </a:lnSpc>
              <a:buFont typeface="Wingdings" panose="05000000000000000000" pitchFamily="2" charset="2"/>
              <a:buChar char="q"/>
            </a:pPr>
            <a:r>
              <a:rPr lang="ar-LB" sz="4400" dirty="0"/>
              <a:t>لا تقترب إلى هنا قبل أن تخلع حذاءك من رجليك</a:t>
            </a:r>
          </a:p>
          <a:p>
            <a:pPr marL="742950" indent="-742950" algn="r" rtl="1">
              <a:lnSpc>
                <a:spcPct val="200000"/>
              </a:lnSpc>
              <a:buFont typeface="Wingdings" panose="05000000000000000000" pitchFamily="2" charset="2"/>
              <a:buChar char="q"/>
            </a:pPr>
            <a:r>
              <a:rPr lang="ar-LB" sz="4400" dirty="0"/>
              <a:t>لا تقترب إلى هنا،</a:t>
            </a:r>
            <a:r>
              <a:rPr lang="en-US" sz="4400" dirty="0"/>
              <a:t> </a:t>
            </a:r>
            <a:r>
              <a:rPr lang="ar-LB" sz="4400" b="0" i="0" dirty="0">
                <a:solidFill>
                  <a:srgbClr val="000000"/>
                </a:solidFill>
                <a:effectLst/>
                <a:latin typeface="Tahoma" panose="020B0604030504040204" pitchFamily="34" charset="0"/>
              </a:rPr>
              <a:t>لأنك </a:t>
            </a:r>
            <a:r>
              <a:rPr lang="ar-LB" sz="4400" dirty="0"/>
              <a:t>ستحترق</a:t>
            </a:r>
          </a:p>
        </p:txBody>
      </p:sp>
    </p:spTree>
    <p:extLst>
      <p:ext uri="{BB962C8B-B14F-4D97-AF65-F5344CB8AC3E}">
        <p14:creationId xmlns:p14="http://schemas.microsoft.com/office/powerpoint/2010/main" val="31708320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29471624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1569660"/>
          </a:xfrm>
          <a:prstGeom prst="rect">
            <a:avLst/>
          </a:prstGeom>
        </p:spPr>
        <p:txBody>
          <a:bodyPr wrap="square">
            <a:spAutoFit/>
          </a:bodyPr>
          <a:lstStyle/>
          <a:p>
            <a:pPr algn="ctr" rtl="1"/>
            <a:r>
              <a:rPr lang="ar-LB" sz="4800" b="1" dirty="0">
                <a:solidFill>
                  <a:srgbClr val="002060"/>
                </a:solidFill>
              </a:rPr>
              <a:t>١ -</a:t>
            </a:r>
            <a:r>
              <a:rPr lang="en-US" sz="4800" b="1" dirty="0">
                <a:solidFill>
                  <a:srgbClr val="002060"/>
                </a:solidFill>
              </a:rPr>
              <a:t> </a:t>
            </a:r>
            <a:r>
              <a:rPr lang="ar-LB" sz="4800" b="1" dirty="0">
                <a:solidFill>
                  <a:srgbClr val="002060"/>
                </a:solidFill>
              </a:rPr>
              <a:t>ماذا قال الله لموسى عندما اقترب من العليقة المشتعلة؟</a:t>
            </a:r>
          </a:p>
        </p:txBody>
      </p:sp>
      <p:sp>
        <p:nvSpPr>
          <p:cNvPr id="3" name="TextBox 2">
            <a:extLst>
              <a:ext uri="{FF2B5EF4-FFF2-40B4-BE49-F238E27FC236}">
                <a16:creationId xmlns:a16="http://schemas.microsoft.com/office/drawing/2014/main" id="{0E1334A4-9828-479A-9388-80BCAC854B97}"/>
              </a:ext>
            </a:extLst>
          </p:cNvPr>
          <p:cNvSpPr txBox="1"/>
          <p:nvPr/>
        </p:nvSpPr>
        <p:spPr>
          <a:xfrm>
            <a:off x="1877439" y="2759422"/>
            <a:ext cx="9853385" cy="2590646"/>
          </a:xfrm>
          <a:prstGeom prst="rect">
            <a:avLst/>
          </a:prstGeom>
          <a:noFill/>
        </p:spPr>
        <p:txBody>
          <a:bodyPr wrap="square" rtlCol="0">
            <a:spAutoFit/>
          </a:bodyPr>
          <a:lstStyle/>
          <a:p>
            <a:pPr marL="742950" indent="-742950" algn="r" rtl="1">
              <a:lnSpc>
                <a:spcPct val="200000"/>
              </a:lnSpc>
              <a:buFont typeface="Wingdings" panose="05000000000000000000" pitchFamily="2" charset="2"/>
              <a:buChar char="ü"/>
            </a:pPr>
            <a:r>
              <a:rPr lang="ar-LB" sz="4400" dirty="0">
                <a:solidFill>
                  <a:srgbClr val="00B050"/>
                </a:solidFill>
              </a:rPr>
              <a:t>لا تقترب إلى هنا قبل أن تخلع حذاءك من رجليك</a:t>
            </a:r>
          </a:p>
          <a:p>
            <a:pPr marL="742950" indent="-742950" algn="r" rtl="1">
              <a:lnSpc>
                <a:spcPct val="200000"/>
              </a:lnSpc>
              <a:buFont typeface="Wingdings" panose="05000000000000000000" pitchFamily="2" charset="2"/>
              <a:buChar char="q"/>
            </a:pPr>
            <a:r>
              <a:rPr lang="ar-LB" sz="4400" dirty="0"/>
              <a:t>لا تقترب إلى هنا،</a:t>
            </a:r>
            <a:r>
              <a:rPr lang="en-US" sz="4400" dirty="0"/>
              <a:t> </a:t>
            </a:r>
            <a:r>
              <a:rPr lang="ar-LB" sz="4400" b="0" i="0" dirty="0">
                <a:solidFill>
                  <a:srgbClr val="000000"/>
                </a:solidFill>
                <a:effectLst/>
                <a:latin typeface="Tahoma" panose="020B0604030504040204" pitchFamily="34" charset="0"/>
              </a:rPr>
              <a:t>لأنك </a:t>
            </a:r>
            <a:r>
              <a:rPr lang="ar-LB" sz="4400" dirty="0"/>
              <a:t>ستحترق</a:t>
            </a:r>
          </a:p>
        </p:txBody>
      </p:sp>
    </p:spTree>
    <p:extLst>
      <p:ext uri="{BB962C8B-B14F-4D97-AF65-F5344CB8AC3E}">
        <p14:creationId xmlns:p14="http://schemas.microsoft.com/office/powerpoint/2010/main" val="28150158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923330"/>
          </a:xfrm>
          <a:prstGeom prst="rect">
            <a:avLst/>
          </a:prstGeom>
        </p:spPr>
        <p:txBody>
          <a:bodyPr wrap="square">
            <a:spAutoFit/>
          </a:bodyPr>
          <a:lstStyle/>
          <a:p>
            <a:pPr algn="ctr" rtl="1"/>
            <a:r>
              <a:rPr lang="ar-LB" sz="5400" b="1" dirty="0">
                <a:solidFill>
                  <a:srgbClr val="002060"/>
                </a:solidFill>
              </a:rPr>
              <a:t>٢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 كيف يمكننا أن نتواصل مع الله؟ </a:t>
            </a:r>
          </a:p>
        </p:txBody>
      </p:sp>
      <p:sp>
        <p:nvSpPr>
          <p:cNvPr id="3" name="TextBox 2">
            <a:extLst>
              <a:ext uri="{FF2B5EF4-FFF2-40B4-BE49-F238E27FC236}">
                <a16:creationId xmlns:a16="http://schemas.microsoft.com/office/drawing/2014/main" id="{0E1334A4-9828-479A-9388-80BCAC854B97}"/>
              </a:ext>
            </a:extLst>
          </p:cNvPr>
          <p:cNvSpPr txBox="1"/>
          <p:nvPr/>
        </p:nvSpPr>
        <p:spPr>
          <a:xfrm>
            <a:off x="2023353" y="2827708"/>
            <a:ext cx="9503190" cy="2590646"/>
          </a:xfrm>
          <a:prstGeom prst="rect">
            <a:avLst/>
          </a:prstGeom>
          <a:noFill/>
        </p:spPr>
        <p:txBody>
          <a:bodyPr wrap="square" rtlCol="0">
            <a:spAutoFit/>
          </a:bodyPr>
          <a:lstStyle/>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من خلال الصلاة وإتمام مشيئته في حياتنا </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الاتصال عبر الهاتف والتحدُّث معه </a:t>
            </a:r>
          </a:p>
        </p:txBody>
      </p:sp>
    </p:spTree>
    <p:extLst>
      <p:ext uri="{BB962C8B-B14F-4D97-AF65-F5344CB8AC3E}">
        <p14:creationId xmlns:p14="http://schemas.microsoft.com/office/powerpoint/2010/main" val="30855991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923330"/>
          </a:xfrm>
          <a:prstGeom prst="rect">
            <a:avLst/>
          </a:prstGeom>
        </p:spPr>
        <p:txBody>
          <a:bodyPr wrap="square">
            <a:spAutoFit/>
          </a:bodyPr>
          <a:lstStyle/>
          <a:p>
            <a:pPr algn="ctr" rtl="1"/>
            <a:r>
              <a:rPr lang="ar-LB" sz="5400" b="1" dirty="0">
                <a:solidFill>
                  <a:srgbClr val="002060"/>
                </a:solidFill>
              </a:rPr>
              <a:t>٢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 كيف يمكننا أن نتواصل مع الله؟ </a:t>
            </a:r>
          </a:p>
        </p:txBody>
      </p:sp>
      <p:sp>
        <p:nvSpPr>
          <p:cNvPr id="3" name="TextBox 2">
            <a:extLst>
              <a:ext uri="{FF2B5EF4-FFF2-40B4-BE49-F238E27FC236}">
                <a16:creationId xmlns:a16="http://schemas.microsoft.com/office/drawing/2014/main" id="{0E1334A4-9828-479A-9388-80BCAC854B97}"/>
              </a:ext>
            </a:extLst>
          </p:cNvPr>
          <p:cNvSpPr txBox="1"/>
          <p:nvPr/>
        </p:nvSpPr>
        <p:spPr>
          <a:xfrm>
            <a:off x="2023353" y="2827708"/>
            <a:ext cx="9503190" cy="2590646"/>
          </a:xfrm>
          <a:prstGeom prst="rect">
            <a:avLst/>
          </a:prstGeom>
          <a:noFill/>
        </p:spPr>
        <p:txBody>
          <a:bodyPr wrap="square" rtlCol="0">
            <a:spAutoFit/>
          </a:bodyPr>
          <a:lstStyle/>
          <a:p>
            <a:pPr marL="571500" marR="457200" indent="-571500" algn="r" rtl="1" fontAlgn="base">
              <a:lnSpc>
                <a:spcPct val="200000"/>
              </a:lnSpc>
              <a:spcBef>
                <a:spcPts val="0"/>
              </a:spcBef>
              <a:spcAft>
                <a:spcPts val="0"/>
              </a:spcAft>
              <a:buFont typeface="Wingdings" panose="05000000000000000000" pitchFamily="2" charset="2"/>
              <a:buChar char="ü"/>
            </a:pPr>
            <a:r>
              <a:rPr lang="ar-LB" sz="4400" b="0" i="0" u="none" strike="noStrike" dirty="0">
                <a:solidFill>
                  <a:srgbClr val="00B050"/>
                </a:solidFill>
                <a:effectLst/>
                <a:latin typeface="Times New Roman" panose="02020603050405020304" pitchFamily="18" charset="0"/>
              </a:rPr>
              <a:t>من خلال الصلاة وإتمام مشيئته في حياتنا </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الاتصال عبر الهاتف والتحدُّث معه </a:t>
            </a:r>
          </a:p>
        </p:txBody>
      </p:sp>
    </p:spTree>
    <p:extLst>
      <p:ext uri="{BB962C8B-B14F-4D97-AF65-F5344CB8AC3E}">
        <p14:creationId xmlns:p14="http://schemas.microsoft.com/office/powerpoint/2010/main" val="357936456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062564" y="1908321"/>
            <a:ext cx="6659309" cy="363176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11500" b="1" dirty="0">
                <a:solidFill>
                  <a:srgbClr val="7030A0"/>
                </a:solidFill>
              </a:rPr>
              <a:t>أسئلة الدرس السادس</a:t>
            </a:r>
            <a:endParaRPr lang="ar-SA" sz="11500" b="1" dirty="0">
              <a:ln/>
              <a:solidFill>
                <a:srgbClr val="7030A0"/>
              </a:solidFill>
              <a:latin typeface="Tahoma" panose="020B0604030504040204" pitchFamily="34" charset="0"/>
              <a:ea typeface="Tahoma" panose="020B0604030504040204" pitchFamily="34" charset="0"/>
            </a:endParaRPr>
          </a:p>
        </p:txBody>
      </p:sp>
      <p:pic>
        <p:nvPicPr>
          <p:cNvPr id="2" name="Picture 1">
            <a:extLst>
              <a:ext uri="{FF2B5EF4-FFF2-40B4-BE49-F238E27FC236}">
                <a16:creationId xmlns:a16="http://schemas.microsoft.com/office/drawing/2014/main" id="{DA06B2EF-A528-E131-7809-771006F2ED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261559679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830997"/>
          </a:xfrm>
          <a:prstGeom prst="rect">
            <a:avLst/>
          </a:prstGeom>
        </p:spPr>
        <p:txBody>
          <a:bodyPr wrap="square">
            <a:spAutoFit/>
          </a:bodyPr>
          <a:lstStyle/>
          <a:p>
            <a:pPr algn="ctr" rtl="1"/>
            <a:r>
              <a:rPr lang="ar-LB" sz="4800" b="1" dirty="0">
                <a:solidFill>
                  <a:srgbClr val="002060"/>
                </a:solidFill>
              </a:rPr>
              <a:t>١ -</a:t>
            </a:r>
            <a:r>
              <a:rPr lang="en-US" sz="4800" b="1" dirty="0">
                <a:solidFill>
                  <a:srgbClr val="002060"/>
                </a:solidFill>
              </a:rPr>
              <a:t> </a:t>
            </a:r>
            <a:r>
              <a:rPr lang="ar-LB" sz="4800" b="1" i="0" u="none" strike="noStrike" dirty="0">
                <a:solidFill>
                  <a:srgbClr val="002060"/>
                </a:solidFill>
                <a:effectLst/>
                <a:latin typeface="Times New Roman" panose="02020603050405020304" pitchFamily="18" charset="0"/>
              </a:rPr>
              <a:t>لماذا طلب الله من موسى أن يصعد إلى الجبل؟</a:t>
            </a:r>
            <a:endParaRPr lang="ar-LB" sz="4800" b="1" dirty="0">
              <a:solidFill>
                <a:srgbClr val="002060"/>
              </a:solidFill>
            </a:endParaRPr>
          </a:p>
        </p:txBody>
      </p:sp>
      <p:sp>
        <p:nvSpPr>
          <p:cNvPr id="3" name="TextBox 2">
            <a:extLst>
              <a:ext uri="{FF2B5EF4-FFF2-40B4-BE49-F238E27FC236}">
                <a16:creationId xmlns:a16="http://schemas.microsoft.com/office/drawing/2014/main" id="{0E1334A4-9828-479A-9388-80BCAC854B97}"/>
              </a:ext>
            </a:extLst>
          </p:cNvPr>
          <p:cNvSpPr txBox="1"/>
          <p:nvPr/>
        </p:nvSpPr>
        <p:spPr>
          <a:xfrm>
            <a:off x="1620500" y="2325990"/>
            <a:ext cx="9853385" cy="3244414"/>
          </a:xfrm>
          <a:prstGeom prst="rect">
            <a:avLst/>
          </a:prstGeom>
          <a:noFill/>
        </p:spPr>
        <p:txBody>
          <a:bodyPr wrap="square" rtlCol="0">
            <a:spAutoFit/>
          </a:bodyPr>
          <a:lstStyle/>
          <a:p>
            <a:pPr marL="571500" marR="457200" indent="-571500" algn="r" rtl="1" fontAlgn="base">
              <a:lnSpc>
                <a:spcPct val="200000"/>
              </a:lnSpc>
              <a:spcBef>
                <a:spcPts val="0"/>
              </a:spcBef>
              <a:spcAft>
                <a:spcPts val="0"/>
              </a:spcAft>
              <a:buFont typeface="Wingdings" panose="05000000000000000000" pitchFamily="2" charset="2"/>
              <a:buChar char="q"/>
            </a:pPr>
            <a:r>
              <a:rPr lang="ar-LB" sz="3600" b="0" i="0" u="none" strike="noStrike" dirty="0">
                <a:solidFill>
                  <a:srgbClr val="000000"/>
                </a:solidFill>
                <a:effectLst/>
                <a:latin typeface="Times New Roman" panose="02020603050405020304" pitchFamily="18" charset="0"/>
              </a:rPr>
              <a:t>ليتحدَّث معه ويعطيه الوصايا</a:t>
            </a:r>
          </a:p>
          <a:p>
            <a:pPr marL="571500" marR="457200" indent="-571500" algn="r" rtl="1" fontAlgn="base">
              <a:lnSpc>
                <a:spcPct val="200000"/>
              </a:lnSpc>
              <a:spcBef>
                <a:spcPts val="0"/>
              </a:spcBef>
              <a:spcAft>
                <a:spcPts val="0"/>
              </a:spcAft>
              <a:buFont typeface="Wingdings" panose="05000000000000000000" pitchFamily="2" charset="2"/>
              <a:buChar char="q"/>
            </a:pPr>
            <a:r>
              <a:rPr lang="ar-LB" sz="3600" b="0" i="0" u="none" strike="noStrike" dirty="0">
                <a:solidFill>
                  <a:srgbClr val="000000"/>
                </a:solidFill>
                <a:effectLst/>
                <a:latin typeface="Times New Roman" panose="02020603050405020304" pitchFamily="18" charset="0"/>
              </a:rPr>
              <a:t>ليتحدَّث معه ويعطيه خريطة الوصول إلى المكان الصحيح </a:t>
            </a:r>
          </a:p>
          <a:p>
            <a:pPr marL="571500" marR="457200" indent="-571500" algn="r" rtl="1" fontAlgn="base">
              <a:lnSpc>
                <a:spcPct val="200000"/>
              </a:lnSpc>
              <a:spcBef>
                <a:spcPts val="0"/>
              </a:spcBef>
              <a:spcAft>
                <a:spcPts val="0"/>
              </a:spcAft>
              <a:buFont typeface="Wingdings" panose="05000000000000000000" pitchFamily="2" charset="2"/>
              <a:buChar char="q"/>
            </a:pPr>
            <a:r>
              <a:rPr lang="ar-LB" sz="3600" b="0" i="0" u="none" strike="noStrike" dirty="0">
                <a:solidFill>
                  <a:srgbClr val="000000"/>
                </a:solidFill>
                <a:effectLst/>
                <a:latin typeface="Times New Roman" panose="02020603050405020304" pitchFamily="18" charset="0"/>
              </a:rPr>
              <a:t>ليرشد موسى إلى المكان الذي فيه طعام للشعب </a:t>
            </a:r>
          </a:p>
        </p:txBody>
      </p:sp>
    </p:spTree>
    <p:extLst>
      <p:ext uri="{BB962C8B-B14F-4D97-AF65-F5344CB8AC3E}">
        <p14:creationId xmlns:p14="http://schemas.microsoft.com/office/powerpoint/2010/main" val="26521273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830997"/>
          </a:xfrm>
          <a:prstGeom prst="rect">
            <a:avLst/>
          </a:prstGeom>
        </p:spPr>
        <p:txBody>
          <a:bodyPr wrap="square">
            <a:spAutoFit/>
          </a:bodyPr>
          <a:lstStyle/>
          <a:p>
            <a:pPr algn="ctr" rtl="1"/>
            <a:r>
              <a:rPr lang="ar-LB" sz="4800" b="1" dirty="0">
                <a:solidFill>
                  <a:srgbClr val="002060"/>
                </a:solidFill>
              </a:rPr>
              <a:t>١ -</a:t>
            </a:r>
            <a:r>
              <a:rPr lang="en-US" sz="4800" b="1" dirty="0">
                <a:solidFill>
                  <a:srgbClr val="002060"/>
                </a:solidFill>
              </a:rPr>
              <a:t> </a:t>
            </a:r>
            <a:r>
              <a:rPr lang="ar-LB" sz="4800" b="1" i="0" u="none" strike="noStrike" dirty="0">
                <a:solidFill>
                  <a:srgbClr val="002060"/>
                </a:solidFill>
                <a:effectLst/>
                <a:latin typeface="Times New Roman" panose="02020603050405020304" pitchFamily="18" charset="0"/>
              </a:rPr>
              <a:t>لماذا طلب الله من موسى أن يصعد إلى الجبل؟</a:t>
            </a:r>
            <a:endParaRPr lang="ar-LB" sz="4800" b="1" dirty="0">
              <a:solidFill>
                <a:srgbClr val="002060"/>
              </a:solidFill>
            </a:endParaRPr>
          </a:p>
        </p:txBody>
      </p:sp>
      <p:sp>
        <p:nvSpPr>
          <p:cNvPr id="3" name="TextBox 2">
            <a:extLst>
              <a:ext uri="{FF2B5EF4-FFF2-40B4-BE49-F238E27FC236}">
                <a16:creationId xmlns:a16="http://schemas.microsoft.com/office/drawing/2014/main" id="{0E1334A4-9828-479A-9388-80BCAC854B97}"/>
              </a:ext>
            </a:extLst>
          </p:cNvPr>
          <p:cNvSpPr txBox="1"/>
          <p:nvPr/>
        </p:nvSpPr>
        <p:spPr>
          <a:xfrm>
            <a:off x="1620500" y="2325990"/>
            <a:ext cx="9853385" cy="3244414"/>
          </a:xfrm>
          <a:prstGeom prst="rect">
            <a:avLst/>
          </a:prstGeom>
          <a:noFill/>
        </p:spPr>
        <p:txBody>
          <a:bodyPr wrap="square" rtlCol="0">
            <a:spAutoFit/>
          </a:bodyPr>
          <a:lstStyle/>
          <a:p>
            <a:pPr marL="571500" marR="457200" indent="-571500" algn="r" rtl="1" fontAlgn="base">
              <a:lnSpc>
                <a:spcPct val="200000"/>
              </a:lnSpc>
              <a:spcBef>
                <a:spcPts val="0"/>
              </a:spcBef>
              <a:spcAft>
                <a:spcPts val="0"/>
              </a:spcAft>
              <a:buFont typeface="Wingdings" panose="05000000000000000000" pitchFamily="2" charset="2"/>
              <a:buChar char="ü"/>
            </a:pPr>
            <a:r>
              <a:rPr lang="ar-LB" sz="3600" b="0" i="0" u="none" strike="noStrike" dirty="0">
                <a:solidFill>
                  <a:srgbClr val="00B050"/>
                </a:solidFill>
                <a:effectLst/>
                <a:latin typeface="Times New Roman" panose="02020603050405020304" pitchFamily="18" charset="0"/>
              </a:rPr>
              <a:t>ليتحدَّث معه ويعطيه الوصايا</a:t>
            </a:r>
          </a:p>
          <a:p>
            <a:pPr marL="571500" marR="457200" indent="-571500" algn="r" rtl="1" fontAlgn="base">
              <a:lnSpc>
                <a:spcPct val="200000"/>
              </a:lnSpc>
              <a:spcBef>
                <a:spcPts val="0"/>
              </a:spcBef>
              <a:spcAft>
                <a:spcPts val="0"/>
              </a:spcAft>
              <a:buFont typeface="Wingdings" panose="05000000000000000000" pitchFamily="2" charset="2"/>
              <a:buChar char="q"/>
            </a:pPr>
            <a:r>
              <a:rPr lang="ar-LB" sz="3600" b="0" i="0" u="none" strike="noStrike" dirty="0">
                <a:solidFill>
                  <a:srgbClr val="000000"/>
                </a:solidFill>
                <a:effectLst/>
                <a:latin typeface="Times New Roman" panose="02020603050405020304" pitchFamily="18" charset="0"/>
              </a:rPr>
              <a:t>ليتحدَّث معه ويعطيه خريطة الوصول إلى المكان الصحيح </a:t>
            </a:r>
          </a:p>
          <a:p>
            <a:pPr marL="571500" marR="457200" indent="-571500" algn="r" rtl="1" fontAlgn="base">
              <a:lnSpc>
                <a:spcPct val="200000"/>
              </a:lnSpc>
              <a:spcBef>
                <a:spcPts val="0"/>
              </a:spcBef>
              <a:spcAft>
                <a:spcPts val="0"/>
              </a:spcAft>
              <a:buFont typeface="Wingdings" panose="05000000000000000000" pitchFamily="2" charset="2"/>
              <a:buChar char="q"/>
            </a:pPr>
            <a:r>
              <a:rPr lang="ar-LB" sz="3600" b="0" i="0" u="none" strike="noStrike" dirty="0">
                <a:solidFill>
                  <a:srgbClr val="000000"/>
                </a:solidFill>
                <a:effectLst/>
                <a:latin typeface="Times New Roman" panose="02020603050405020304" pitchFamily="18" charset="0"/>
              </a:rPr>
              <a:t>ليرشد موسى إلى المكان الذي فيه طعام للشعب </a:t>
            </a:r>
          </a:p>
        </p:txBody>
      </p:sp>
    </p:spTree>
    <p:extLst>
      <p:ext uri="{BB962C8B-B14F-4D97-AF65-F5344CB8AC3E}">
        <p14:creationId xmlns:p14="http://schemas.microsoft.com/office/powerpoint/2010/main" val="389956644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1569660"/>
          </a:xfrm>
          <a:prstGeom prst="rect">
            <a:avLst/>
          </a:prstGeom>
        </p:spPr>
        <p:txBody>
          <a:bodyPr wrap="square">
            <a:spAutoFit/>
          </a:bodyPr>
          <a:lstStyle/>
          <a:p>
            <a:pPr algn="ctr" rtl="1"/>
            <a:r>
              <a:rPr lang="ar-LB" sz="4800" b="1" dirty="0">
                <a:solidFill>
                  <a:srgbClr val="002060"/>
                </a:solidFill>
              </a:rPr>
              <a:t>٢ </a:t>
            </a:r>
            <a:r>
              <a:rPr lang="en-US" sz="4800" b="1" dirty="0">
                <a:solidFill>
                  <a:srgbClr val="002060"/>
                </a:solidFill>
              </a:rPr>
              <a:t> -</a:t>
            </a:r>
            <a:r>
              <a:rPr lang="ar-LB" sz="4800" b="1" i="0" u="none" strike="noStrike" dirty="0">
                <a:solidFill>
                  <a:srgbClr val="002060"/>
                </a:solidFill>
                <a:effectLst/>
                <a:latin typeface="Times New Roman" panose="02020603050405020304" pitchFamily="18" charset="0"/>
              </a:rPr>
              <a:t> كيف عصى الشعب الله بعد صعود موسى إلى الجبل؟</a:t>
            </a:r>
          </a:p>
        </p:txBody>
      </p:sp>
      <p:sp>
        <p:nvSpPr>
          <p:cNvPr id="3" name="TextBox 2">
            <a:extLst>
              <a:ext uri="{FF2B5EF4-FFF2-40B4-BE49-F238E27FC236}">
                <a16:creationId xmlns:a16="http://schemas.microsoft.com/office/drawing/2014/main" id="{0E1334A4-9828-479A-9388-80BCAC854B97}"/>
              </a:ext>
            </a:extLst>
          </p:cNvPr>
          <p:cNvSpPr txBox="1"/>
          <p:nvPr/>
        </p:nvSpPr>
        <p:spPr>
          <a:xfrm>
            <a:off x="2042809" y="2513111"/>
            <a:ext cx="9503190" cy="3594638"/>
          </a:xfrm>
          <a:prstGeom prst="rect">
            <a:avLst/>
          </a:prstGeom>
          <a:noFill/>
        </p:spPr>
        <p:txBody>
          <a:bodyPr wrap="square" rtlCol="0">
            <a:spAutoFit/>
          </a:bodyPr>
          <a:lstStyle/>
          <a:p>
            <a:pPr marL="571500" marR="457200" indent="-57150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أقاموا العجل الذهبي إلهًا لهم</a:t>
            </a:r>
          </a:p>
          <a:p>
            <a:pPr marL="571500" marR="457200" indent="-57150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ذهبوا في طريق آخر</a:t>
            </a:r>
          </a:p>
          <a:p>
            <a:pPr marL="571500" marR="457200" indent="-57150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تذمَّروا على الله وهربوا بعيدًا</a:t>
            </a:r>
          </a:p>
        </p:txBody>
      </p:sp>
    </p:spTree>
    <p:extLst>
      <p:ext uri="{BB962C8B-B14F-4D97-AF65-F5344CB8AC3E}">
        <p14:creationId xmlns:p14="http://schemas.microsoft.com/office/powerpoint/2010/main" val="38083600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1569660"/>
          </a:xfrm>
          <a:prstGeom prst="rect">
            <a:avLst/>
          </a:prstGeom>
        </p:spPr>
        <p:txBody>
          <a:bodyPr wrap="square">
            <a:spAutoFit/>
          </a:bodyPr>
          <a:lstStyle/>
          <a:p>
            <a:pPr algn="ctr" rtl="1"/>
            <a:r>
              <a:rPr lang="ar-LB" sz="4800" b="1" dirty="0">
                <a:solidFill>
                  <a:srgbClr val="002060"/>
                </a:solidFill>
              </a:rPr>
              <a:t>٢ </a:t>
            </a:r>
            <a:r>
              <a:rPr lang="en-US" sz="4800" b="1" dirty="0">
                <a:solidFill>
                  <a:srgbClr val="002060"/>
                </a:solidFill>
              </a:rPr>
              <a:t> -</a:t>
            </a:r>
            <a:r>
              <a:rPr lang="ar-LB" sz="4800" b="1" i="0" u="none" strike="noStrike" dirty="0">
                <a:solidFill>
                  <a:srgbClr val="002060"/>
                </a:solidFill>
                <a:effectLst/>
                <a:latin typeface="Times New Roman" panose="02020603050405020304" pitchFamily="18" charset="0"/>
              </a:rPr>
              <a:t> كيف عصى الشعب الله بعد صعود موسى إلى الجبل؟</a:t>
            </a:r>
          </a:p>
        </p:txBody>
      </p:sp>
      <p:sp>
        <p:nvSpPr>
          <p:cNvPr id="3" name="TextBox 2">
            <a:extLst>
              <a:ext uri="{FF2B5EF4-FFF2-40B4-BE49-F238E27FC236}">
                <a16:creationId xmlns:a16="http://schemas.microsoft.com/office/drawing/2014/main" id="{0E1334A4-9828-479A-9388-80BCAC854B97}"/>
              </a:ext>
            </a:extLst>
          </p:cNvPr>
          <p:cNvSpPr txBox="1"/>
          <p:nvPr/>
        </p:nvSpPr>
        <p:spPr>
          <a:xfrm>
            <a:off x="2042809" y="2513111"/>
            <a:ext cx="9503190" cy="3594638"/>
          </a:xfrm>
          <a:prstGeom prst="rect">
            <a:avLst/>
          </a:prstGeom>
          <a:noFill/>
        </p:spPr>
        <p:txBody>
          <a:bodyPr wrap="square" rtlCol="0">
            <a:spAutoFit/>
          </a:bodyPr>
          <a:lstStyle/>
          <a:p>
            <a:pPr marL="571500" marR="457200" indent="-571500" algn="r" rtl="1" fontAlgn="base">
              <a:lnSpc>
                <a:spcPct val="200000"/>
              </a:lnSpc>
              <a:spcBef>
                <a:spcPts val="0"/>
              </a:spcBef>
              <a:spcAft>
                <a:spcPts val="0"/>
              </a:spcAft>
              <a:buFont typeface="Wingdings" panose="05000000000000000000" pitchFamily="2" charset="2"/>
              <a:buChar char="ü"/>
            </a:pPr>
            <a:r>
              <a:rPr lang="ar-LB" sz="4000" b="0" i="0" u="none" strike="noStrike" dirty="0">
                <a:solidFill>
                  <a:srgbClr val="00B050"/>
                </a:solidFill>
                <a:effectLst/>
                <a:latin typeface="Times New Roman" panose="02020603050405020304" pitchFamily="18" charset="0"/>
              </a:rPr>
              <a:t>أقاموا العجل الذهبي إلهًا لهم</a:t>
            </a:r>
          </a:p>
          <a:p>
            <a:pPr marL="571500" marR="457200" indent="-57150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ذهبوا في طريق آخر</a:t>
            </a:r>
          </a:p>
          <a:p>
            <a:pPr marL="571500" marR="457200" indent="-57150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تذمَّروا على الله وهربوا بعيدًا</a:t>
            </a:r>
          </a:p>
        </p:txBody>
      </p:sp>
    </p:spTree>
    <p:extLst>
      <p:ext uri="{BB962C8B-B14F-4D97-AF65-F5344CB8AC3E}">
        <p14:creationId xmlns:p14="http://schemas.microsoft.com/office/powerpoint/2010/main" val="139492265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923330"/>
          </a:xfrm>
          <a:prstGeom prst="rect">
            <a:avLst/>
          </a:prstGeom>
        </p:spPr>
        <p:txBody>
          <a:bodyPr wrap="square">
            <a:spAutoFit/>
          </a:bodyPr>
          <a:lstStyle/>
          <a:p>
            <a:pPr algn="ctr" rtl="1"/>
            <a:r>
              <a:rPr lang="ar-LB" sz="5400" b="1" dirty="0">
                <a:solidFill>
                  <a:srgbClr val="002060"/>
                </a:solidFill>
              </a:rPr>
              <a:t>٣ -</a:t>
            </a:r>
            <a:r>
              <a:rPr lang="ar-LB" sz="5400" b="1" i="0" u="none" strike="noStrike" dirty="0">
                <a:solidFill>
                  <a:srgbClr val="002060"/>
                </a:solidFill>
                <a:effectLst/>
                <a:latin typeface="Arial" panose="020B0604020202020204" pitchFamily="34" charset="0"/>
              </a:rPr>
              <a:t> </a:t>
            </a:r>
            <a:r>
              <a:rPr lang="ar-LB" sz="5400" b="1" i="0" u="none" strike="noStrike" dirty="0">
                <a:solidFill>
                  <a:srgbClr val="002060"/>
                </a:solidFill>
                <a:effectLst/>
                <a:latin typeface="Times New Roman" panose="02020603050405020304" pitchFamily="18" charset="0"/>
              </a:rPr>
              <a:t>كيف أصلح الشعب خطأه تجاه الله؟</a:t>
            </a:r>
            <a:endParaRPr lang="ar-LB" sz="5400" b="1" dirty="0">
              <a:solidFill>
                <a:srgbClr val="002060"/>
              </a:solidFill>
            </a:endParaRPr>
          </a:p>
        </p:txBody>
      </p:sp>
      <p:sp>
        <p:nvSpPr>
          <p:cNvPr id="3" name="TextBox 2">
            <a:extLst>
              <a:ext uri="{FF2B5EF4-FFF2-40B4-BE49-F238E27FC236}">
                <a16:creationId xmlns:a16="http://schemas.microsoft.com/office/drawing/2014/main" id="{0E1334A4-9828-479A-9388-80BCAC854B97}"/>
              </a:ext>
            </a:extLst>
          </p:cNvPr>
          <p:cNvSpPr txBox="1"/>
          <p:nvPr/>
        </p:nvSpPr>
        <p:spPr>
          <a:xfrm>
            <a:off x="4201109" y="2234627"/>
            <a:ext cx="7364344" cy="3594638"/>
          </a:xfrm>
          <a:prstGeom prst="rect">
            <a:avLst/>
          </a:prstGeom>
          <a:noFill/>
        </p:spPr>
        <p:txBody>
          <a:bodyPr wrap="square" rtlCol="0">
            <a:spAutoFit/>
          </a:bodyPr>
          <a:lstStyle/>
          <a:p>
            <a:pPr marL="398463" marR="228600" indent="-398463"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تاب وصلّى</a:t>
            </a:r>
          </a:p>
          <a:p>
            <a:pPr marL="398463" marR="228600" indent="-398463"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عبدوا العجل الذهبي</a:t>
            </a:r>
          </a:p>
          <a:p>
            <a:pPr marL="398463" marR="228600" indent="-398463"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هربوا بعيدًا عن الله في البرية</a:t>
            </a:r>
          </a:p>
        </p:txBody>
      </p:sp>
    </p:spTree>
    <p:extLst>
      <p:ext uri="{BB962C8B-B14F-4D97-AF65-F5344CB8AC3E}">
        <p14:creationId xmlns:p14="http://schemas.microsoft.com/office/powerpoint/2010/main" val="3640575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923330"/>
          </a:xfrm>
          <a:prstGeom prst="rect">
            <a:avLst/>
          </a:prstGeom>
        </p:spPr>
        <p:txBody>
          <a:bodyPr wrap="square">
            <a:spAutoFit/>
          </a:bodyPr>
          <a:lstStyle/>
          <a:p>
            <a:pPr algn="ctr" rtl="1"/>
            <a:r>
              <a:rPr lang="ar-LB" sz="5400" b="1" dirty="0">
                <a:solidFill>
                  <a:srgbClr val="002060"/>
                </a:solidFill>
              </a:rPr>
              <a:t>٣ -</a:t>
            </a:r>
            <a:r>
              <a:rPr lang="ar-LB" sz="5400" b="1" i="0" u="none" strike="noStrike" dirty="0">
                <a:solidFill>
                  <a:srgbClr val="002060"/>
                </a:solidFill>
                <a:effectLst/>
                <a:latin typeface="Arial" panose="020B0604020202020204" pitchFamily="34" charset="0"/>
              </a:rPr>
              <a:t> </a:t>
            </a:r>
            <a:r>
              <a:rPr lang="ar-LB" sz="5400" b="1" i="0" u="none" strike="noStrike" dirty="0">
                <a:solidFill>
                  <a:srgbClr val="002060"/>
                </a:solidFill>
                <a:effectLst/>
                <a:latin typeface="Times New Roman" panose="02020603050405020304" pitchFamily="18" charset="0"/>
              </a:rPr>
              <a:t>كيف أصلح الشعب خطأه تجاه الله؟</a:t>
            </a:r>
            <a:endParaRPr lang="ar-LB" sz="5400" b="1" dirty="0">
              <a:solidFill>
                <a:srgbClr val="002060"/>
              </a:solidFill>
            </a:endParaRPr>
          </a:p>
        </p:txBody>
      </p:sp>
      <p:sp>
        <p:nvSpPr>
          <p:cNvPr id="3" name="TextBox 2">
            <a:extLst>
              <a:ext uri="{FF2B5EF4-FFF2-40B4-BE49-F238E27FC236}">
                <a16:creationId xmlns:a16="http://schemas.microsoft.com/office/drawing/2014/main" id="{0E1334A4-9828-479A-9388-80BCAC854B97}"/>
              </a:ext>
            </a:extLst>
          </p:cNvPr>
          <p:cNvSpPr txBox="1"/>
          <p:nvPr/>
        </p:nvSpPr>
        <p:spPr>
          <a:xfrm>
            <a:off x="4201109" y="2234627"/>
            <a:ext cx="7364344" cy="3594638"/>
          </a:xfrm>
          <a:prstGeom prst="rect">
            <a:avLst/>
          </a:prstGeom>
          <a:noFill/>
        </p:spPr>
        <p:txBody>
          <a:bodyPr wrap="square" rtlCol="0">
            <a:spAutoFit/>
          </a:bodyPr>
          <a:lstStyle/>
          <a:p>
            <a:pPr marL="571500" marR="228600" indent="-571500" algn="r" rtl="1" fontAlgn="base">
              <a:lnSpc>
                <a:spcPct val="200000"/>
              </a:lnSpc>
              <a:spcBef>
                <a:spcPts val="0"/>
              </a:spcBef>
              <a:spcAft>
                <a:spcPts val="0"/>
              </a:spcAft>
              <a:buFont typeface="Wingdings" panose="05000000000000000000" pitchFamily="2" charset="2"/>
              <a:buChar char="ü"/>
            </a:pPr>
            <a:r>
              <a:rPr lang="ar-LB" sz="4000" b="0" i="0" u="none" strike="noStrike" dirty="0">
                <a:solidFill>
                  <a:srgbClr val="00B050"/>
                </a:solidFill>
                <a:effectLst/>
                <a:latin typeface="Times New Roman" panose="02020603050405020304" pitchFamily="18" charset="0"/>
              </a:rPr>
              <a:t>تاب وصلّى</a:t>
            </a:r>
          </a:p>
          <a:p>
            <a:pPr marL="398463" marR="228600" indent="-398463"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عبدوا العجل الذهبي</a:t>
            </a:r>
          </a:p>
          <a:p>
            <a:pPr marL="398463" marR="228600" indent="-398463"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هربوا بعيدًا عن الله في البرية</a:t>
            </a:r>
          </a:p>
        </p:txBody>
      </p:sp>
    </p:spTree>
    <p:extLst>
      <p:ext uri="{BB962C8B-B14F-4D97-AF65-F5344CB8AC3E}">
        <p14:creationId xmlns:p14="http://schemas.microsoft.com/office/powerpoint/2010/main" val="17225420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34748060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062564" y="1787069"/>
            <a:ext cx="6659309" cy="363176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11500" b="1" dirty="0">
                <a:solidFill>
                  <a:srgbClr val="7030A0"/>
                </a:solidFill>
              </a:rPr>
              <a:t>أسئلة الدرس السابع</a:t>
            </a:r>
            <a:endParaRPr lang="ar-SA" sz="11500" b="1" dirty="0">
              <a:ln/>
              <a:solidFill>
                <a:srgbClr val="7030A0"/>
              </a:solidFill>
              <a:latin typeface="Tahoma" panose="020B0604030504040204" pitchFamily="34" charset="0"/>
              <a:ea typeface="Tahoma" panose="020B0604030504040204" pitchFamily="34" charset="0"/>
            </a:endParaRPr>
          </a:p>
        </p:txBody>
      </p:sp>
      <p:pic>
        <p:nvPicPr>
          <p:cNvPr id="2" name="Picture 1">
            <a:extLst>
              <a:ext uri="{FF2B5EF4-FFF2-40B4-BE49-F238E27FC236}">
                <a16:creationId xmlns:a16="http://schemas.microsoft.com/office/drawing/2014/main" id="{7874C265-53CC-438F-34FF-91D01F4BE9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216371194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923330"/>
          </a:xfrm>
          <a:prstGeom prst="rect">
            <a:avLst/>
          </a:prstGeom>
        </p:spPr>
        <p:txBody>
          <a:bodyPr wrap="square">
            <a:spAutoFit/>
          </a:bodyPr>
          <a:lstStyle/>
          <a:p>
            <a:pPr algn="ctr" rtl="1"/>
            <a:r>
              <a:rPr lang="ar-LB" sz="5400" b="1" dirty="0">
                <a:solidFill>
                  <a:srgbClr val="002060"/>
                </a:solidFill>
              </a:rPr>
              <a:t>١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لماذا لم يستطع الشعب دخول مدينة أريحا؟</a:t>
            </a:r>
            <a:endParaRPr lang="ar-LB" sz="5400" b="1" dirty="0">
              <a:solidFill>
                <a:srgbClr val="002060"/>
              </a:solidFill>
            </a:endParaRPr>
          </a:p>
        </p:txBody>
      </p:sp>
      <p:sp>
        <p:nvSpPr>
          <p:cNvPr id="3" name="TextBox 2">
            <a:extLst>
              <a:ext uri="{FF2B5EF4-FFF2-40B4-BE49-F238E27FC236}">
                <a16:creationId xmlns:a16="http://schemas.microsoft.com/office/drawing/2014/main" id="{0E1334A4-9828-479A-9388-80BCAC854B97}"/>
              </a:ext>
            </a:extLst>
          </p:cNvPr>
          <p:cNvSpPr txBox="1"/>
          <p:nvPr/>
        </p:nvSpPr>
        <p:spPr>
          <a:xfrm>
            <a:off x="1532951" y="2013106"/>
            <a:ext cx="9853385" cy="3594638"/>
          </a:xfrm>
          <a:prstGeom prst="rect">
            <a:avLst/>
          </a:prstGeom>
          <a:noFill/>
        </p:spPr>
        <p:txBody>
          <a:bodyPr wrap="square" rtlCol="0">
            <a:spAutoFit/>
          </a:bodyPr>
          <a:lstStyle/>
          <a:p>
            <a:pPr marL="285750" marR="45720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بسبب أسوارها العالية والقويّة </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لأنَّ جنودها أقوياء </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لأنَّ فوق أبوابها متاريس قويَّة</a:t>
            </a:r>
          </a:p>
        </p:txBody>
      </p:sp>
    </p:spTree>
    <p:extLst>
      <p:ext uri="{BB962C8B-B14F-4D97-AF65-F5344CB8AC3E}">
        <p14:creationId xmlns:p14="http://schemas.microsoft.com/office/powerpoint/2010/main" val="5591483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923330"/>
          </a:xfrm>
          <a:prstGeom prst="rect">
            <a:avLst/>
          </a:prstGeom>
        </p:spPr>
        <p:txBody>
          <a:bodyPr wrap="square">
            <a:spAutoFit/>
          </a:bodyPr>
          <a:lstStyle/>
          <a:p>
            <a:pPr algn="ctr" rtl="1"/>
            <a:r>
              <a:rPr lang="ar-LB" sz="5400" b="1" dirty="0">
                <a:solidFill>
                  <a:srgbClr val="002060"/>
                </a:solidFill>
              </a:rPr>
              <a:t>١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لماذا لم يستطع الشعب دخول مدينة أريحا؟</a:t>
            </a:r>
            <a:endParaRPr lang="ar-LB" sz="5400" b="1" dirty="0">
              <a:solidFill>
                <a:srgbClr val="002060"/>
              </a:solidFill>
            </a:endParaRPr>
          </a:p>
        </p:txBody>
      </p:sp>
      <p:sp>
        <p:nvSpPr>
          <p:cNvPr id="3" name="TextBox 2">
            <a:extLst>
              <a:ext uri="{FF2B5EF4-FFF2-40B4-BE49-F238E27FC236}">
                <a16:creationId xmlns:a16="http://schemas.microsoft.com/office/drawing/2014/main" id="{0E1334A4-9828-479A-9388-80BCAC854B97}"/>
              </a:ext>
            </a:extLst>
          </p:cNvPr>
          <p:cNvSpPr txBox="1"/>
          <p:nvPr/>
        </p:nvSpPr>
        <p:spPr>
          <a:xfrm>
            <a:off x="1532951" y="2013106"/>
            <a:ext cx="9853385" cy="3594638"/>
          </a:xfrm>
          <a:prstGeom prst="rect">
            <a:avLst/>
          </a:prstGeom>
          <a:noFill/>
        </p:spPr>
        <p:txBody>
          <a:bodyPr wrap="square" rtlCol="0">
            <a:spAutoFit/>
          </a:bodyPr>
          <a:lstStyle/>
          <a:p>
            <a:pPr marL="571500" marR="457200" indent="-571500" algn="r" rtl="1" fontAlgn="base">
              <a:lnSpc>
                <a:spcPct val="200000"/>
              </a:lnSpc>
              <a:spcBef>
                <a:spcPts val="0"/>
              </a:spcBef>
              <a:spcAft>
                <a:spcPts val="0"/>
              </a:spcAft>
              <a:buFont typeface="Wingdings" panose="05000000000000000000" pitchFamily="2" charset="2"/>
              <a:buChar char="ü"/>
            </a:pPr>
            <a:r>
              <a:rPr lang="ar-LB" sz="4000" b="0" i="0" u="none" strike="noStrike" dirty="0">
                <a:solidFill>
                  <a:srgbClr val="00B050"/>
                </a:solidFill>
                <a:effectLst/>
                <a:latin typeface="Times New Roman" panose="02020603050405020304" pitchFamily="18" charset="0"/>
              </a:rPr>
              <a:t>بسبب أسوارها العالية والقويّة </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لأنَّ جنودها أقوياء </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لأنَّ فوق أبوابها متاريس قويَّة</a:t>
            </a:r>
          </a:p>
        </p:txBody>
      </p:sp>
    </p:spTree>
    <p:extLst>
      <p:ext uri="{BB962C8B-B14F-4D97-AF65-F5344CB8AC3E}">
        <p14:creationId xmlns:p14="http://schemas.microsoft.com/office/powerpoint/2010/main" val="132772122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39128" y="727802"/>
            <a:ext cx="11012709" cy="923330"/>
          </a:xfrm>
          <a:prstGeom prst="rect">
            <a:avLst/>
          </a:prstGeom>
        </p:spPr>
        <p:txBody>
          <a:bodyPr wrap="square">
            <a:spAutoFit/>
          </a:bodyPr>
          <a:lstStyle/>
          <a:p>
            <a:pPr algn="ctr" rtl="1"/>
            <a:r>
              <a:rPr lang="ar-LB" sz="5400" b="1" dirty="0">
                <a:solidFill>
                  <a:srgbClr val="002060"/>
                </a:solidFill>
              </a:rPr>
              <a:t>٢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 ماذا طلب يشوع من الشعب؟</a:t>
            </a:r>
          </a:p>
        </p:txBody>
      </p:sp>
      <p:sp>
        <p:nvSpPr>
          <p:cNvPr id="3" name="TextBox 2">
            <a:extLst>
              <a:ext uri="{FF2B5EF4-FFF2-40B4-BE49-F238E27FC236}">
                <a16:creationId xmlns:a16="http://schemas.microsoft.com/office/drawing/2014/main" id="{0E1334A4-9828-479A-9388-80BCAC854B97}"/>
              </a:ext>
            </a:extLst>
          </p:cNvPr>
          <p:cNvSpPr txBox="1"/>
          <p:nvPr/>
        </p:nvSpPr>
        <p:spPr>
          <a:xfrm>
            <a:off x="2042809" y="2163576"/>
            <a:ext cx="9503190" cy="3594638"/>
          </a:xfrm>
          <a:prstGeom prst="rect">
            <a:avLst/>
          </a:prstGeom>
          <a:noFill/>
        </p:spPr>
        <p:txBody>
          <a:bodyPr wrap="square" rtlCol="0">
            <a:spAutoFit/>
          </a:bodyPr>
          <a:lstStyle/>
          <a:p>
            <a:pPr marL="285750" marR="45720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الدوران حول السور 7 مرات في اليوم لمدة 7 أيام</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الدوران حول السور مرَّة واحدة في اليوم لمدة 6 أيام </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الدوران حول السور 7 مرات لمدة 7 أيام  </a:t>
            </a:r>
          </a:p>
        </p:txBody>
      </p:sp>
    </p:spTree>
    <p:extLst>
      <p:ext uri="{BB962C8B-B14F-4D97-AF65-F5344CB8AC3E}">
        <p14:creationId xmlns:p14="http://schemas.microsoft.com/office/powerpoint/2010/main" val="6103160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39128" y="727802"/>
            <a:ext cx="11012709" cy="923330"/>
          </a:xfrm>
          <a:prstGeom prst="rect">
            <a:avLst/>
          </a:prstGeom>
        </p:spPr>
        <p:txBody>
          <a:bodyPr wrap="square">
            <a:spAutoFit/>
          </a:bodyPr>
          <a:lstStyle/>
          <a:p>
            <a:pPr algn="ctr" rtl="1"/>
            <a:r>
              <a:rPr lang="ar-LB" sz="5400" b="1" dirty="0">
                <a:solidFill>
                  <a:srgbClr val="002060"/>
                </a:solidFill>
              </a:rPr>
              <a:t>٢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 ماذا طلب يشوع من الشعب؟</a:t>
            </a:r>
          </a:p>
        </p:txBody>
      </p:sp>
      <p:sp>
        <p:nvSpPr>
          <p:cNvPr id="3" name="TextBox 2">
            <a:extLst>
              <a:ext uri="{FF2B5EF4-FFF2-40B4-BE49-F238E27FC236}">
                <a16:creationId xmlns:a16="http://schemas.microsoft.com/office/drawing/2014/main" id="{0E1334A4-9828-479A-9388-80BCAC854B97}"/>
              </a:ext>
            </a:extLst>
          </p:cNvPr>
          <p:cNvSpPr txBox="1"/>
          <p:nvPr/>
        </p:nvSpPr>
        <p:spPr>
          <a:xfrm>
            <a:off x="914400" y="2163576"/>
            <a:ext cx="10631599" cy="3594638"/>
          </a:xfrm>
          <a:prstGeom prst="rect">
            <a:avLst/>
          </a:prstGeom>
          <a:noFill/>
        </p:spPr>
        <p:txBody>
          <a:bodyPr wrap="square" rtlCol="0">
            <a:spAutoFit/>
          </a:bodyPr>
          <a:lstStyle/>
          <a:p>
            <a:pPr marL="285750" marR="45720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الدوران حول السور 7 مرات في اليوم لمدة 7 أيام</a:t>
            </a:r>
          </a:p>
          <a:p>
            <a:pPr marL="571500" marR="457200" indent="-571500" algn="r" rtl="1" fontAlgn="base">
              <a:lnSpc>
                <a:spcPct val="200000"/>
              </a:lnSpc>
              <a:spcBef>
                <a:spcPts val="0"/>
              </a:spcBef>
              <a:spcAft>
                <a:spcPts val="0"/>
              </a:spcAft>
              <a:buFont typeface="Wingdings" panose="05000000000000000000" pitchFamily="2" charset="2"/>
              <a:buChar char="ü"/>
            </a:pPr>
            <a:r>
              <a:rPr lang="ar-LB" sz="4000" b="1" i="0" u="none" strike="noStrike" dirty="0">
                <a:solidFill>
                  <a:srgbClr val="00B050"/>
                </a:solidFill>
                <a:effectLst/>
                <a:latin typeface="Times New Roman" panose="02020603050405020304" pitchFamily="18" charset="0"/>
              </a:rPr>
              <a:t>الدوران حول السور مرَّة واحدة في اليوم لمدة 6 أيام </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الدوران حول السور 7 مرات لمدة 7 أيام  </a:t>
            </a:r>
          </a:p>
        </p:txBody>
      </p:sp>
    </p:spTree>
    <p:extLst>
      <p:ext uri="{BB962C8B-B14F-4D97-AF65-F5344CB8AC3E}">
        <p14:creationId xmlns:p14="http://schemas.microsoft.com/office/powerpoint/2010/main" val="244846381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153418" y="1908321"/>
            <a:ext cx="6659309" cy="363176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11500" b="1" dirty="0">
                <a:solidFill>
                  <a:srgbClr val="7030A0"/>
                </a:solidFill>
              </a:rPr>
              <a:t>أسئلة الدرس الثامن</a:t>
            </a:r>
            <a:endParaRPr lang="ar-SA" sz="11500" b="1" dirty="0">
              <a:ln/>
              <a:solidFill>
                <a:srgbClr val="7030A0"/>
              </a:solidFill>
              <a:latin typeface="Tahoma" panose="020B0604030504040204" pitchFamily="34" charset="0"/>
              <a:ea typeface="Tahoma" panose="020B0604030504040204" pitchFamily="34" charset="0"/>
            </a:endParaRPr>
          </a:p>
        </p:txBody>
      </p:sp>
      <p:pic>
        <p:nvPicPr>
          <p:cNvPr id="2" name="Picture 1">
            <a:extLst>
              <a:ext uri="{FF2B5EF4-FFF2-40B4-BE49-F238E27FC236}">
                <a16:creationId xmlns:a16="http://schemas.microsoft.com/office/drawing/2014/main" id="{F8535983-4B1E-3ADA-17CC-4D9D69B3DBD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277901101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923330"/>
          </a:xfrm>
          <a:prstGeom prst="rect">
            <a:avLst/>
          </a:prstGeom>
        </p:spPr>
        <p:txBody>
          <a:bodyPr wrap="square">
            <a:spAutoFit/>
          </a:bodyPr>
          <a:lstStyle/>
          <a:p>
            <a:pPr algn="ctr" rtl="1"/>
            <a:r>
              <a:rPr lang="ar-LB" sz="5400" b="1" dirty="0">
                <a:solidFill>
                  <a:srgbClr val="002060"/>
                </a:solidFill>
              </a:rPr>
              <a:t>١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من هي دبّورة؟</a:t>
            </a:r>
            <a:endParaRPr lang="ar-LB" sz="5400" b="1" dirty="0">
              <a:solidFill>
                <a:srgbClr val="002060"/>
              </a:solidFill>
            </a:endParaRPr>
          </a:p>
        </p:txBody>
      </p:sp>
      <p:sp>
        <p:nvSpPr>
          <p:cNvPr id="3" name="TextBox 2">
            <a:extLst>
              <a:ext uri="{FF2B5EF4-FFF2-40B4-BE49-F238E27FC236}">
                <a16:creationId xmlns:a16="http://schemas.microsoft.com/office/drawing/2014/main" id="{0E1334A4-9828-479A-9388-80BCAC854B97}"/>
              </a:ext>
            </a:extLst>
          </p:cNvPr>
          <p:cNvSpPr txBox="1"/>
          <p:nvPr/>
        </p:nvSpPr>
        <p:spPr>
          <a:xfrm>
            <a:off x="1416219" y="1889056"/>
            <a:ext cx="9853385" cy="3944862"/>
          </a:xfrm>
          <a:prstGeom prst="rect">
            <a:avLst/>
          </a:prstGeom>
          <a:noFill/>
        </p:spPr>
        <p:txBody>
          <a:bodyPr wrap="square" rtlCol="0">
            <a:spAutoFit/>
          </a:bodyPr>
          <a:lstStyle/>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قاضية وامرأة عاملة </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قاضية شجاعة وقويَّة</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قاضية وطبيبة جيدة </a:t>
            </a:r>
          </a:p>
        </p:txBody>
      </p:sp>
    </p:spTree>
    <p:extLst>
      <p:ext uri="{BB962C8B-B14F-4D97-AF65-F5344CB8AC3E}">
        <p14:creationId xmlns:p14="http://schemas.microsoft.com/office/powerpoint/2010/main" val="31477361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923330"/>
          </a:xfrm>
          <a:prstGeom prst="rect">
            <a:avLst/>
          </a:prstGeom>
        </p:spPr>
        <p:txBody>
          <a:bodyPr wrap="square">
            <a:spAutoFit/>
          </a:bodyPr>
          <a:lstStyle/>
          <a:p>
            <a:pPr algn="ctr" rtl="1"/>
            <a:r>
              <a:rPr lang="ar-LB" sz="5400" b="1" dirty="0">
                <a:solidFill>
                  <a:srgbClr val="002060"/>
                </a:solidFill>
              </a:rPr>
              <a:t>١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من هي دبّورة؟</a:t>
            </a:r>
            <a:endParaRPr lang="ar-LB" sz="5400" b="1" dirty="0">
              <a:solidFill>
                <a:srgbClr val="002060"/>
              </a:solidFill>
            </a:endParaRPr>
          </a:p>
        </p:txBody>
      </p:sp>
      <p:sp>
        <p:nvSpPr>
          <p:cNvPr id="3" name="TextBox 2">
            <a:extLst>
              <a:ext uri="{FF2B5EF4-FFF2-40B4-BE49-F238E27FC236}">
                <a16:creationId xmlns:a16="http://schemas.microsoft.com/office/drawing/2014/main" id="{0E1334A4-9828-479A-9388-80BCAC854B97}"/>
              </a:ext>
            </a:extLst>
          </p:cNvPr>
          <p:cNvSpPr txBox="1"/>
          <p:nvPr/>
        </p:nvSpPr>
        <p:spPr>
          <a:xfrm>
            <a:off x="1416219" y="1889056"/>
            <a:ext cx="9853385" cy="3944862"/>
          </a:xfrm>
          <a:prstGeom prst="rect">
            <a:avLst/>
          </a:prstGeom>
          <a:noFill/>
        </p:spPr>
        <p:txBody>
          <a:bodyPr wrap="square" rtlCol="0">
            <a:spAutoFit/>
          </a:bodyPr>
          <a:lstStyle/>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قاضية وامرأة عاملة </a:t>
            </a:r>
          </a:p>
          <a:p>
            <a:pPr marL="571500" marR="457200" indent="-571500" algn="r" rtl="1" fontAlgn="base">
              <a:lnSpc>
                <a:spcPct val="200000"/>
              </a:lnSpc>
              <a:spcBef>
                <a:spcPts val="0"/>
              </a:spcBef>
              <a:spcAft>
                <a:spcPts val="0"/>
              </a:spcAft>
              <a:buFont typeface="Wingdings" panose="05000000000000000000" pitchFamily="2" charset="2"/>
              <a:buChar char="ü"/>
            </a:pPr>
            <a:r>
              <a:rPr lang="ar-LB" sz="4400" b="0" i="0" u="none" strike="noStrike" dirty="0">
                <a:solidFill>
                  <a:srgbClr val="00B050"/>
                </a:solidFill>
                <a:effectLst/>
                <a:latin typeface="Times New Roman" panose="02020603050405020304" pitchFamily="18" charset="0"/>
              </a:rPr>
              <a:t>قاضية شجاعة وقويَّة</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قاضية وطبيبة جيدة </a:t>
            </a:r>
          </a:p>
        </p:txBody>
      </p:sp>
    </p:spTree>
    <p:extLst>
      <p:ext uri="{BB962C8B-B14F-4D97-AF65-F5344CB8AC3E}">
        <p14:creationId xmlns:p14="http://schemas.microsoft.com/office/powerpoint/2010/main" val="171690278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39128" y="727802"/>
            <a:ext cx="11012709" cy="923330"/>
          </a:xfrm>
          <a:prstGeom prst="rect">
            <a:avLst/>
          </a:prstGeom>
        </p:spPr>
        <p:txBody>
          <a:bodyPr wrap="square">
            <a:spAutoFit/>
          </a:bodyPr>
          <a:lstStyle/>
          <a:p>
            <a:pPr algn="ctr" rtl="1"/>
            <a:r>
              <a:rPr lang="ar-LB" sz="5400" b="1" dirty="0">
                <a:solidFill>
                  <a:srgbClr val="002060"/>
                </a:solidFill>
              </a:rPr>
              <a:t>٢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 ماذا طلبت دبورة من باراق؟ </a:t>
            </a:r>
          </a:p>
        </p:txBody>
      </p:sp>
      <p:sp>
        <p:nvSpPr>
          <p:cNvPr id="3" name="TextBox 2">
            <a:extLst>
              <a:ext uri="{FF2B5EF4-FFF2-40B4-BE49-F238E27FC236}">
                <a16:creationId xmlns:a16="http://schemas.microsoft.com/office/drawing/2014/main" id="{0E1334A4-9828-479A-9388-80BCAC854B97}"/>
              </a:ext>
            </a:extLst>
          </p:cNvPr>
          <p:cNvSpPr txBox="1"/>
          <p:nvPr/>
        </p:nvSpPr>
        <p:spPr>
          <a:xfrm>
            <a:off x="2042809" y="1932155"/>
            <a:ext cx="9503190" cy="3944862"/>
          </a:xfrm>
          <a:prstGeom prst="rect">
            <a:avLst/>
          </a:prstGeom>
          <a:noFill/>
        </p:spPr>
        <p:txBody>
          <a:bodyPr wrap="square" rtlCol="0">
            <a:spAutoFit/>
          </a:bodyPr>
          <a:lstStyle/>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أن </a:t>
            </a:r>
            <a:r>
              <a:rPr lang="ar-LB" sz="4400" i="0" u="none" strike="noStrike" dirty="0">
                <a:solidFill>
                  <a:srgbClr val="000000"/>
                </a:solidFill>
                <a:effectLst/>
                <a:latin typeface="Times New Roman" panose="02020603050405020304" pitchFamily="18" charset="0"/>
              </a:rPr>
              <a:t>يخوض حربًا لأنَّ الله سوف ينصره</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400" i="0" u="none" strike="noStrike" dirty="0">
                <a:solidFill>
                  <a:srgbClr val="000000"/>
                </a:solidFill>
                <a:effectLst/>
                <a:latin typeface="Times New Roman" panose="02020603050405020304" pitchFamily="18" charset="0"/>
              </a:rPr>
              <a:t>أن يذهب ويحضر لها بعض الأغراض</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400" i="0" u="none" strike="noStrike" dirty="0">
                <a:solidFill>
                  <a:srgbClr val="000000"/>
                </a:solidFill>
                <a:effectLst/>
                <a:latin typeface="Times New Roman" panose="02020603050405020304" pitchFamily="18" charset="0"/>
              </a:rPr>
              <a:t>أن يحكم البلاد</a:t>
            </a:r>
          </a:p>
        </p:txBody>
      </p:sp>
    </p:spTree>
    <p:extLst>
      <p:ext uri="{BB962C8B-B14F-4D97-AF65-F5344CB8AC3E}">
        <p14:creationId xmlns:p14="http://schemas.microsoft.com/office/powerpoint/2010/main" val="17421121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39128" y="727802"/>
            <a:ext cx="11012709" cy="923330"/>
          </a:xfrm>
          <a:prstGeom prst="rect">
            <a:avLst/>
          </a:prstGeom>
        </p:spPr>
        <p:txBody>
          <a:bodyPr wrap="square">
            <a:spAutoFit/>
          </a:bodyPr>
          <a:lstStyle/>
          <a:p>
            <a:pPr algn="ctr" rtl="1"/>
            <a:r>
              <a:rPr lang="ar-LB" sz="5400" b="1" dirty="0">
                <a:solidFill>
                  <a:srgbClr val="002060"/>
                </a:solidFill>
              </a:rPr>
              <a:t>٢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 ماذا طلبت دبورة من باراق؟ </a:t>
            </a:r>
          </a:p>
        </p:txBody>
      </p:sp>
      <p:sp>
        <p:nvSpPr>
          <p:cNvPr id="3" name="TextBox 2">
            <a:extLst>
              <a:ext uri="{FF2B5EF4-FFF2-40B4-BE49-F238E27FC236}">
                <a16:creationId xmlns:a16="http://schemas.microsoft.com/office/drawing/2014/main" id="{0E1334A4-9828-479A-9388-80BCAC854B97}"/>
              </a:ext>
            </a:extLst>
          </p:cNvPr>
          <p:cNvSpPr txBox="1"/>
          <p:nvPr/>
        </p:nvSpPr>
        <p:spPr>
          <a:xfrm>
            <a:off x="2042809" y="1932155"/>
            <a:ext cx="9503190" cy="3944862"/>
          </a:xfrm>
          <a:prstGeom prst="rect">
            <a:avLst/>
          </a:prstGeom>
          <a:noFill/>
        </p:spPr>
        <p:txBody>
          <a:bodyPr wrap="square" rtlCol="0">
            <a:spAutoFit/>
          </a:bodyPr>
          <a:lstStyle/>
          <a:p>
            <a:pPr marL="571500" marR="457200" indent="-571500" algn="r" rtl="1" fontAlgn="base">
              <a:lnSpc>
                <a:spcPct val="200000"/>
              </a:lnSpc>
              <a:spcBef>
                <a:spcPts val="0"/>
              </a:spcBef>
              <a:spcAft>
                <a:spcPts val="0"/>
              </a:spcAft>
              <a:buFont typeface="Wingdings" panose="05000000000000000000" pitchFamily="2" charset="2"/>
              <a:buChar char="ü"/>
            </a:pPr>
            <a:r>
              <a:rPr lang="ar-LB" sz="4400" b="0" i="0" u="none" strike="noStrike" dirty="0">
                <a:solidFill>
                  <a:srgbClr val="00B050"/>
                </a:solidFill>
                <a:effectLst/>
                <a:latin typeface="Times New Roman" panose="02020603050405020304" pitchFamily="18" charset="0"/>
              </a:rPr>
              <a:t>أن </a:t>
            </a:r>
            <a:r>
              <a:rPr lang="ar-LB" sz="4400" i="0" u="none" strike="noStrike" dirty="0">
                <a:solidFill>
                  <a:srgbClr val="00B050"/>
                </a:solidFill>
                <a:effectLst/>
                <a:latin typeface="Times New Roman" panose="02020603050405020304" pitchFamily="18" charset="0"/>
              </a:rPr>
              <a:t>يخوض حربًا لأنَّ الله سوف ينصره</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400" i="0" u="none" strike="noStrike" dirty="0">
                <a:solidFill>
                  <a:srgbClr val="000000"/>
                </a:solidFill>
                <a:effectLst/>
                <a:latin typeface="Times New Roman" panose="02020603050405020304" pitchFamily="18" charset="0"/>
              </a:rPr>
              <a:t>أن يذهب ويحضر لها بعض الأغراض</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400" i="0" u="none" strike="noStrike" dirty="0">
                <a:solidFill>
                  <a:srgbClr val="000000"/>
                </a:solidFill>
                <a:effectLst/>
                <a:latin typeface="Times New Roman" panose="02020603050405020304" pitchFamily="18" charset="0"/>
              </a:rPr>
              <a:t>أن يحكم البلاد</a:t>
            </a:r>
          </a:p>
        </p:txBody>
      </p:sp>
    </p:spTree>
    <p:extLst>
      <p:ext uri="{BB962C8B-B14F-4D97-AF65-F5344CB8AC3E}">
        <p14:creationId xmlns:p14="http://schemas.microsoft.com/office/powerpoint/2010/main" val="31708944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55782"/>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الله هو اللي خلقني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ابيهتم فيّ علي طول</a:t>
            </a:r>
          </a:p>
          <a:p>
            <a:pPr algn="ctr" rtl="1">
              <a:lnSpc>
                <a:spcPct val="150000"/>
              </a:lnSpc>
            </a:pPr>
            <a:r>
              <a:rPr lang="ar-LB" sz="4800" b="1" dirty="0">
                <a:solidFill>
                  <a:srgbClr val="273582"/>
                </a:solidFill>
                <a:latin typeface="Tahoma" panose="020B0604030504040204" pitchFamily="34" charset="0"/>
              </a:rPr>
              <a:t>كلمة الله بتعلمني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بتفهمني وبتذكرني</a:t>
            </a:r>
          </a:p>
          <a:p>
            <a:pPr algn="ctr">
              <a:lnSpc>
                <a:spcPct val="150000"/>
              </a:lnSpc>
            </a:pPr>
            <a:r>
              <a:rPr lang="ar-LB" sz="4800" b="1" dirty="0">
                <a:solidFill>
                  <a:srgbClr val="273582"/>
                </a:solidFill>
                <a:latin typeface="Tahoma" panose="020B0604030504040204" pitchFamily="34" charset="0"/>
              </a:rPr>
              <a:t>الله بيحبني كيف ما بكون</a:t>
            </a:r>
          </a:p>
        </p:txBody>
      </p:sp>
    </p:spTree>
    <p:extLst>
      <p:ext uri="{BB962C8B-B14F-4D97-AF65-F5344CB8AC3E}">
        <p14:creationId xmlns:p14="http://schemas.microsoft.com/office/powerpoint/2010/main" val="1040037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142267" y="1775918"/>
            <a:ext cx="6659309" cy="363176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11500" b="1" dirty="0">
                <a:solidFill>
                  <a:srgbClr val="7030A0"/>
                </a:solidFill>
              </a:rPr>
              <a:t>أسئلة الدرس التاسع</a:t>
            </a:r>
            <a:endParaRPr lang="ar-SA" sz="11500" b="1" dirty="0">
              <a:ln/>
              <a:solidFill>
                <a:srgbClr val="7030A0"/>
              </a:solidFill>
              <a:latin typeface="Tahoma" panose="020B0604030504040204" pitchFamily="34" charset="0"/>
              <a:ea typeface="Tahoma" panose="020B0604030504040204" pitchFamily="34" charset="0"/>
            </a:endParaRPr>
          </a:p>
        </p:txBody>
      </p:sp>
      <p:pic>
        <p:nvPicPr>
          <p:cNvPr id="2" name="Picture 1">
            <a:extLst>
              <a:ext uri="{FF2B5EF4-FFF2-40B4-BE49-F238E27FC236}">
                <a16:creationId xmlns:a16="http://schemas.microsoft.com/office/drawing/2014/main" id="{5A6219D0-E9C6-DAFA-0B50-3B0A8D98F57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8409571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923330"/>
          </a:xfrm>
          <a:prstGeom prst="rect">
            <a:avLst/>
          </a:prstGeom>
        </p:spPr>
        <p:txBody>
          <a:bodyPr wrap="square">
            <a:spAutoFit/>
          </a:bodyPr>
          <a:lstStyle/>
          <a:p>
            <a:pPr algn="ctr" rtl="1"/>
            <a:r>
              <a:rPr lang="ar-LB" sz="5400" b="1" dirty="0">
                <a:solidFill>
                  <a:srgbClr val="002060"/>
                </a:solidFill>
              </a:rPr>
              <a:t>١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ماذا فعل ابنا صموئيل عندما تولّيا السلطة؟</a:t>
            </a:r>
            <a:endParaRPr lang="ar-LB" sz="5400" b="1" dirty="0">
              <a:solidFill>
                <a:srgbClr val="002060"/>
              </a:solidFill>
            </a:endParaRPr>
          </a:p>
        </p:txBody>
      </p:sp>
      <p:sp>
        <p:nvSpPr>
          <p:cNvPr id="3" name="TextBox 2">
            <a:extLst>
              <a:ext uri="{FF2B5EF4-FFF2-40B4-BE49-F238E27FC236}">
                <a16:creationId xmlns:a16="http://schemas.microsoft.com/office/drawing/2014/main" id="{0E1334A4-9828-479A-9388-80BCAC854B97}"/>
              </a:ext>
            </a:extLst>
          </p:cNvPr>
          <p:cNvSpPr txBox="1"/>
          <p:nvPr/>
        </p:nvSpPr>
        <p:spPr>
          <a:xfrm>
            <a:off x="1416219" y="1889056"/>
            <a:ext cx="9853385" cy="3944862"/>
          </a:xfrm>
          <a:prstGeom prst="rect">
            <a:avLst/>
          </a:prstGeom>
          <a:noFill/>
        </p:spPr>
        <p:txBody>
          <a:bodyPr wrap="square" rtlCol="0">
            <a:spAutoFit/>
          </a:bodyPr>
          <a:lstStyle/>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كانا يخدمان الناس</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كانا شريرين ولا يخدمان الناس </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كانا يحبان الله ويخدمانه </a:t>
            </a:r>
            <a:endParaRPr lang="ar-LB" sz="4400" b="0" i="0" u="none" strike="noStrike" dirty="0">
              <a:solidFill>
                <a:srgbClr val="000000"/>
              </a:solidFill>
              <a:effectLst/>
              <a:latin typeface="Arial" panose="020B0604020202020204" pitchFamily="34" charset="0"/>
            </a:endParaRPr>
          </a:p>
        </p:txBody>
      </p:sp>
    </p:spTree>
    <p:extLst>
      <p:ext uri="{BB962C8B-B14F-4D97-AF65-F5344CB8AC3E}">
        <p14:creationId xmlns:p14="http://schemas.microsoft.com/office/powerpoint/2010/main" val="13262386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923330"/>
          </a:xfrm>
          <a:prstGeom prst="rect">
            <a:avLst/>
          </a:prstGeom>
        </p:spPr>
        <p:txBody>
          <a:bodyPr wrap="square">
            <a:spAutoFit/>
          </a:bodyPr>
          <a:lstStyle/>
          <a:p>
            <a:pPr algn="ctr" rtl="1"/>
            <a:r>
              <a:rPr lang="ar-LB" sz="5400" b="1" dirty="0">
                <a:solidFill>
                  <a:srgbClr val="002060"/>
                </a:solidFill>
              </a:rPr>
              <a:t>١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ماذا فعل ابنا صموئيل عندما تولّيا السلطة؟</a:t>
            </a:r>
            <a:endParaRPr lang="ar-LB" sz="5400" b="1" dirty="0">
              <a:solidFill>
                <a:srgbClr val="002060"/>
              </a:solidFill>
            </a:endParaRPr>
          </a:p>
        </p:txBody>
      </p:sp>
      <p:sp>
        <p:nvSpPr>
          <p:cNvPr id="3" name="TextBox 2">
            <a:extLst>
              <a:ext uri="{FF2B5EF4-FFF2-40B4-BE49-F238E27FC236}">
                <a16:creationId xmlns:a16="http://schemas.microsoft.com/office/drawing/2014/main" id="{0E1334A4-9828-479A-9388-80BCAC854B97}"/>
              </a:ext>
            </a:extLst>
          </p:cNvPr>
          <p:cNvSpPr txBox="1"/>
          <p:nvPr/>
        </p:nvSpPr>
        <p:spPr>
          <a:xfrm>
            <a:off x="1416219" y="1889056"/>
            <a:ext cx="9853385" cy="3944862"/>
          </a:xfrm>
          <a:prstGeom prst="rect">
            <a:avLst/>
          </a:prstGeom>
          <a:noFill/>
        </p:spPr>
        <p:txBody>
          <a:bodyPr wrap="square" rtlCol="0">
            <a:spAutoFit/>
          </a:bodyPr>
          <a:lstStyle/>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كانا يخدمان الناس</a:t>
            </a:r>
          </a:p>
          <a:p>
            <a:pPr marL="571500" marR="457200" indent="-571500" algn="r" rtl="1" fontAlgn="base">
              <a:lnSpc>
                <a:spcPct val="200000"/>
              </a:lnSpc>
              <a:spcBef>
                <a:spcPts val="0"/>
              </a:spcBef>
              <a:spcAft>
                <a:spcPts val="0"/>
              </a:spcAft>
              <a:buFont typeface="Wingdings" panose="05000000000000000000" pitchFamily="2" charset="2"/>
              <a:buChar char="ü"/>
            </a:pPr>
            <a:r>
              <a:rPr lang="ar-LB" sz="4400" b="0" i="0" u="none" strike="noStrike" dirty="0">
                <a:solidFill>
                  <a:srgbClr val="00B050"/>
                </a:solidFill>
                <a:effectLst/>
                <a:latin typeface="Times New Roman" panose="02020603050405020304" pitchFamily="18" charset="0"/>
              </a:rPr>
              <a:t>كانا شريرين ولا يخدمان الناس </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كانا يحبان الله ويخدمانه </a:t>
            </a:r>
            <a:endParaRPr lang="ar-LB" sz="4400" b="0" i="0" u="none" strike="noStrike" dirty="0">
              <a:solidFill>
                <a:srgbClr val="000000"/>
              </a:solidFill>
              <a:effectLst/>
              <a:latin typeface="Arial" panose="020B0604020202020204" pitchFamily="34" charset="0"/>
            </a:endParaRPr>
          </a:p>
        </p:txBody>
      </p:sp>
    </p:spTree>
    <p:extLst>
      <p:ext uri="{BB962C8B-B14F-4D97-AF65-F5344CB8AC3E}">
        <p14:creationId xmlns:p14="http://schemas.microsoft.com/office/powerpoint/2010/main" val="89304053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39128" y="727802"/>
            <a:ext cx="11012709" cy="923330"/>
          </a:xfrm>
          <a:prstGeom prst="rect">
            <a:avLst/>
          </a:prstGeom>
        </p:spPr>
        <p:txBody>
          <a:bodyPr wrap="square">
            <a:spAutoFit/>
          </a:bodyPr>
          <a:lstStyle/>
          <a:p>
            <a:pPr algn="ctr" rtl="1"/>
            <a:r>
              <a:rPr lang="ar-LB" sz="5400" b="1" dirty="0">
                <a:solidFill>
                  <a:srgbClr val="002060"/>
                </a:solidFill>
              </a:rPr>
              <a:t>٢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مَن عيّن الله ملكًا على شعبه؟ </a:t>
            </a:r>
          </a:p>
        </p:txBody>
      </p:sp>
      <p:sp>
        <p:nvSpPr>
          <p:cNvPr id="3" name="TextBox 2">
            <a:extLst>
              <a:ext uri="{FF2B5EF4-FFF2-40B4-BE49-F238E27FC236}">
                <a16:creationId xmlns:a16="http://schemas.microsoft.com/office/drawing/2014/main" id="{0E1334A4-9828-479A-9388-80BCAC854B97}"/>
              </a:ext>
            </a:extLst>
          </p:cNvPr>
          <p:cNvSpPr txBox="1"/>
          <p:nvPr/>
        </p:nvSpPr>
        <p:spPr>
          <a:xfrm>
            <a:off x="1829913" y="1932155"/>
            <a:ext cx="9503190" cy="3944862"/>
          </a:xfrm>
          <a:prstGeom prst="rect">
            <a:avLst/>
          </a:prstGeom>
          <a:noFill/>
        </p:spPr>
        <p:txBody>
          <a:bodyPr wrap="square" rtlCol="0">
            <a:spAutoFit/>
          </a:bodyPr>
          <a:lstStyle/>
          <a:p>
            <a:pPr marL="571500" marR="457200" indent="-571500" algn="r" rtl="1" fontAlgn="base">
              <a:lnSpc>
                <a:spcPct val="200000"/>
              </a:lnSpc>
              <a:spcBef>
                <a:spcPts val="0"/>
              </a:spcBef>
              <a:spcAft>
                <a:spcPts val="0"/>
              </a:spcAft>
              <a:buFont typeface="Wingdings" panose="05000000000000000000" pitchFamily="2" charset="2"/>
              <a:buChar char="q"/>
            </a:pPr>
            <a:r>
              <a:rPr lang="ar-LB" sz="4400" b="0" i="0" u="none" strike="noStrike" dirty="0">
                <a:effectLst/>
                <a:latin typeface="Times New Roman" panose="02020603050405020304" pitchFamily="18" charset="0"/>
              </a:rPr>
              <a:t>شاول </a:t>
            </a:r>
          </a:p>
          <a:p>
            <a:pPr marL="571500" marR="457200" indent="-571500" algn="r" rtl="1" fontAlgn="base">
              <a:lnSpc>
                <a:spcPct val="200000"/>
              </a:lnSpc>
              <a:spcBef>
                <a:spcPts val="0"/>
              </a:spcBef>
              <a:spcAft>
                <a:spcPts val="0"/>
              </a:spcAft>
              <a:buFont typeface="Wingdings" panose="05000000000000000000" pitchFamily="2" charset="2"/>
              <a:buChar char="q"/>
            </a:pPr>
            <a:r>
              <a:rPr lang="ar-LB" sz="4400" b="0" i="0" u="none" strike="noStrike" dirty="0">
                <a:effectLst/>
                <a:latin typeface="Times New Roman" panose="02020603050405020304" pitchFamily="18" charset="0"/>
              </a:rPr>
              <a:t>صموئيل</a:t>
            </a:r>
          </a:p>
          <a:p>
            <a:pPr marL="571500" marR="457200" indent="-571500" algn="r" rtl="1" fontAlgn="base">
              <a:lnSpc>
                <a:spcPct val="200000"/>
              </a:lnSpc>
              <a:spcBef>
                <a:spcPts val="0"/>
              </a:spcBef>
              <a:spcAft>
                <a:spcPts val="0"/>
              </a:spcAft>
              <a:buFont typeface="Wingdings" panose="05000000000000000000" pitchFamily="2" charset="2"/>
              <a:buChar char="q"/>
            </a:pPr>
            <a:r>
              <a:rPr lang="ar-LB" sz="4400" b="0" i="0" u="none" strike="noStrike" dirty="0">
                <a:effectLst/>
                <a:latin typeface="Times New Roman" panose="02020603050405020304" pitchFamily="18" charset="0"/>
              </a:rPr>
              <a:t>يسّى</a:t>
            </a:r>
            <a:endParaRPr lang="ar-LB" sz="4400" b="0" i="0" u="none" strike="noStrike" dirty="0">
              <a:effectLst/>
              <a:latin typeface="Arial" panose="020B0604020202020204" pitchFamily="34" charset="0"/>
            </a:endParaRPr>
          </a:p>
        </p:txBody>
      </p:sp>
    </p:spTree>
    <p:extLst>
      <p:ext uri="{BB962C8B-B14F-4D97-AF65-F5344CB8AC3E}">
        <p14:creationId xmlns:p14="http://schemas.microsoft.com/office/powerpoint/2010/main" val="23643644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39128" y="727802"/>
            <a:ext cx="11012709" cy="923330"/>
          </a:xfrm>
          <a:prstGeom prst="rect">
            <a:avLst/>
          </a:prstGeom>
        </p:spPr>
        <p:txBody>
          <a:bodyPr wrap="square">
            <a:spAutoFit/>
          </a:bodyPr>
          <a:lstStyle/>
          <a:p>
            <a:pPr algn="ctr" rtl="1"/>
            <a:r>
              <a:rPr lang="ar-LB" sz="5400" b="1" dirty="0">
                <a:solidFill>
                  <a:srgbClr val="002060"/>
                </a:solidFill>
              </a:rPr>
              <a:t>٢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مَن عيّن الله ملكًا على شعبه؟ </a:t>
            </a:r>
          </a:p>
        </p:txBody>
      </p:sp>
      <p:sp>
        <p:nvSpPr>
          <p:cNvPr id="3" name="TextBox 2">
            <a:extLst>
              <a:ext uri="{FF2B5EF4-FFF2-40B4-BE49-F238E27FC236}">
                <a16:creationId xmlns:a16="http://schemas.microsoft.com/office/drawing/2014/main" id="{0E1334A4-9828-479A-9388-80BCAC854B97}"/>
              </a:ext>
            </a:extLst>
          </p:cNvPr>
          <p:cNvSpPr txBox="1"/>
          <p:nvPr/>
        </p:nvSpPr>
        <p:spPr>
          <a:xfrm>
            <a:off x="1829913" y="1932155"/>
            <a:ext cx="9503190" cy="3944862"/>
          </a:xfrm>
          <a:prstGeom prst="rect">
            <a:avLst/>
          </a:prstGeom>
          <a:noFill/>
        </p:spPr>
        <p:txBody>
          <a:bodyPr wrap="square" rtlCol="0">
            <a:spAutoFit/>
          </a:bodyPr>
          <a:lstStyle/>
          <a:p>
            <a:pPr marL="571500" marR="457200" indent="-571500" algn="r" rtl="1" fontAlgn="base">
              <a:lnSpc>
                <a:spcPct val="200000"/>
              </a:lnSpc>
              <a:spcBef>
                <a:spcPts val="0"/>
              </a:spcBef>
              <a:spcAft>
                <a:spcPts val="0"/>
              </a:spcAft>
              <a:buFont typeface="Wingdings" panose="05000000000000000000" pitchFamily="2" charset="2"/>
              <a:buChar char="ü"/>
            </a:pPr>
            <a:r>
              <a:rPr lang="ar-LB" sz="4400" b="0" i="0" u="none" strike="noStrike" dirty="0">
                <a:solidFill>
                  <a:srgbClr val="00B050"/>
                </a:solidFill>
                <a:effectLst/>
                <a:latin typeface="Times New Roman" panose="02020603050405020304" pitchFamily="18" charset="0"/>
              </a:rPr>
              <a:t>شاول</a:t>
            </a:r>
            <a:r>
              <a:rPr lang="ar-LB" sz="4400" b="0" i="0" u="none" strike="noStrike" dirty="0">
                <a:effectLst/>
                <a:latin typeface="Times New Roman" panose="02020603050405020304" pitchFamily="18" charset="0"/>
              </a:rPr>
              <a:t> </a:t>
            </a:r>
          </a:p>
          <a:p>
            <a:pPr marL="571500" marR="457200" indent="-571500" algn="r" rtl="1" fontAlgn="base">
              <a:lnSpc>
                <a:spcPct val="200000"/>
              </a:lnSpc>
              <a:spcBef>
                <a:spcPts val="0"/>
              </a:spcBef>
              <a:spcAft>
                <a:spcPts val="0"/>
              </a:spcAft>
              <a:buFont typeface="Wingdings" panose="05000000000000000000" pitchFamily="2" charset="2"/>
              <a:buChar char="q"/>
            </a:pPr>
            <a:r>
              <a:rPr lang="ar-LB" sz="4400" b="0" i="0" u="none" strike="noStrike" dirty="0">
                <a:effectLst/>
                <a:latin typeface="Times New Roman" panose="02020603050405020304" pitchFamily="18" charset="0"/>
              </a:rPr>
              <a:t>صموئيل</a:t>
            </a:r>
          </a:p>
          <a:p>
            <a:pPr marL="571500" marR="457200" indent="-571500" algn="r" rtl="1" fontAlgn="base">
              <a:lnSpc>
                <a:spcPct val="200000"/>
              </a:lnSpc>
              <a:spcBef>
                <a:spcPts val="0"/>
              </a:spcBef>
              <a:spcAft>
                <a:spcPts val="0"/>
              </a:spcAft>
              <a:buFont typeface="Wingdings" panose="05000000000000000000" pitchFamily="2" charset="2"/>
              <a:buChar char="q"/>
            </a:pPr>
            <a:r>
              <a:rPr lang="ar-LB" sz="4400" b="0" i="0" u="none" strike="noStrike" dirty="0">
                <a:effectLst/>
                <a:latin typeface="Times New Roman" panose="02020603050405020304" pitchFamily="18" charset="0"/>
              </a:rPr>
              <a:t>يسّى</a:t>
            </a:r>
            <a:endParaRPr lang="ar-LB" sz="4400" b="0" i="0" u="none" strike="noStrike" dirty="0">
              <a:effectLst/>
              <a:latin typeface="Arial" panose="020B0604020202020204" pitchFamily="34" charset="0"/>
            </a:endParaRPr>
          </a:p>
        </p:txBody>
      </p:sp>
    </p:spTree>
    <p:extLst>
      <p:ext uri="{BB962C8B-B14F-4D97-AF65-F5344CB8AC3E}">
        <p14:creationId xmlns:p14="http://schemas.microsoft.com/office/powerpoint/2010/main" val="165100980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923330"/>
          </a:xfrm>
          <a:prstGeom prst="rect">
            <a:avLst/>
          </a:prstGeom>
        </p:spPr>
        <p:txBody>
          <a:bodyPr wrap="square">
            <a:spAutoFit/>
          </a:bodyPr>
          <a:lstStyle/>
          <a:p>
            <a:pPr algn="ctr" rtl="1"/>
            <a:r>
              <a:rPr lang="ar-LB" sz="5400" b="1" dirty="0">
                <a:solidFill>
                  <a:srgbClr val="002060"/>
                </a:solidFill>
              </a:rPr>
              <a:t>٣ -</a:t>
            </a:r>
            <a:r>
              <a:rPr lang="ar-LB" sz="5400" b="1" i="0" u="none" strike="noStrike" dirty="0">
                <a:solidFill>
                  <a:srgbClr val="002060"/>
                </a:solidFill>
                <a:effectLst/>
                <a:latin typeface="Arial" panose="020B0604020202020204" pitchFamily="34" charset="0"/>
              </a:rPr>
              <a:t> </a:t>
            </a:r>
            <a:r>
              <a:rPr lang="ar-LB" sz="5400" b="1" i="0" u="none" strike="noStrike" dirty="0">
                <a:solidFill>
                  <a:srgbClr val="002060"/>
                </a:solidFill>
                <a:effectLst/>
                <a:latin typeface="Times New Roman" panose="02020603050405020304" pitchFamily="18" charset="0"/>
              </a:rPr>
              <a:t> ماذا كانت نتيجة عصيان شاول لله؟</a:t>
            </a:r>
            <a:endParaRPr lang="ar-LB" sz="5400" b="1" dirty="0">
              <a:solidFill>
                <a:srgbClr val="002060"/>
              </a:solidFill>
            </a:endParaRPr>
          </a:p>
        </p:txBody>
      </p:sp>
      <p:sp>
        <p:nvSpPr>
          <p:cNvPr id="3" name="TextBox 2">
            <a:extLst>
              <a:ext uri="{FF2B5EF4-FFF2-40B4-BE49-F238E27FC236}">
                <a16:creationId xmlns:a16="http://schemas.microsoft.com/office/drawing/2014/main" id="{0E1334A4-9828-479A-9388-80BCAC854B97}"/>
              </a:ext>
            </a:extLst>
          </p:cNvPr>
          <p:cNvSpPr txBox="1"/>
          <p:nvPr/>
        </p:nvSpPr>
        <p:spPr>
          <a:xfrm>
            <a:off x="4201109" y="2105196"/>
            <a:ext cx="7364344" cy="3944862"/>
          </a:xfrm>
          <a:prstGeom prst="rect">
            <a:avLst/>
          </a:prstGeom>
          <a:noFill/>
        </p:spPr>
        <p:txBody>
          <a:bodyPr wrap="square" rtlCol="0">
            <a:spAutoFit/>
          </a:bodyPr>
          <a:lstStyle/>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انقلب عليه الشعب </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أُخِذت المملكة منه   </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تولّى أولاده الحكم</a:t>
            </a:r>
            <a:endParaRPr lang="ar-LB" sz="4400" b="0" i="0" u="none" strike="noStrike" dirty="0">
              <a:solidFill>
                <a:srgbClr val="000000"/>
              </a:solidFill>
              <a:effectLst/>
              <a:latin typeface="Arial" panose="020B0604020202020204" pitchFamily="34" charset="0"/>
            </a:endParaRPr>
          </a:p>
        </p:txBody>
      </p:sp>
    </p:spTree>
    <p:extLst>
      <p:ext uri="{BB962C8B-B14F-4D97-AF65-F5344CB8AC3E}">
        <p14:creationId xmlns:p14="http://schemas.microsoft.com/office/powerpoint/2010/main" val="30414525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18115" y="680050"/>
            <a:ext cx="11012709" cy="923330"/>
          </a:xfrm>
          <a:prstGeom prst="rect">
            <a:avLst/>
          </a:prstGeom>
        </p:spPr>
        <p:txBody>
          <a:bodyPr wrap="square">
            <a:spAutoFit/>
          </a:bodyPr>
          <a:lstStyle/>
          <a:p>
            <a:pPr algn="ctr" rtl="1"/>
            <a:r>
              <a:rPr lang="ar-LB" sz="5400" b="1" dirty="0">
                <a:solidFill>
                  <a:srgbClr val="002060"/>
                </a:solidFill>
              </a:rPr>
              <a:t>٣ -</a:t>
            </a:r>
            <a:r>
              <a:rPr lang="ar-LB" sz="5400" b="1" i="0" u="none" strike="noStrike" dirty="0">
                <a:solidFill>
                  <a:srgbClr val="002060"/>
                </a:solidFill>
                <a:effectLst/>
                <a:latin typeface="Times New Roman" panose="02020603050405020304" pitchFamily="18" charset="0"/>
              </a:rPr>
              <a:t> ماذا كانت نتيجة عصيان شاول لله؟</a:t>
            </a:r>
            <a:endParaRPr lang="ar-LB" sz="5400" b="1" dirty="0">
              <a:solidFill>
                <a:srgbClr val="002060"/>
              </a:solidFill>
            </a:endParaRPr>
          </a:p>
        </p:txBody>
      </p:sp>
      <p:sp>
        <p:nvSpPr>
          <p:cNvPr id="3" name="TextBox 2">
            <a:extLst>
              <a:ext uri="{FF2B5EF4-FFF2-40B4-BE49-F238E27FC236}">
                <a16:creationId xmlns:a16="http://schemas.microsoft.com/office/drawing/2014/main" id="{0E1334A4-9828-479A-9388-80BCAC854B97}"/>
              </a:ext>
            </a:extLst>
          </p:cNvPr>
          <p:cNvSpPr txBox="1"/>
          <p:nvPr/>
        </p:nvSpPr>
        <p:spPr>
          <a:xfrm>
            <a:off x="4201109" y="2105196"/>
            <a:ext cx="7364344" cy="3944862"/>
          </a:xfrm>
          <a:prstGeom prst="rect">
            <a:avLst/>
          </a:prstGeom>
          <a:noFill/>
        </p:spPr>
        <p:txBody>
          <a:bodyPr wrap="square" rtlCol="0">
            <a:spAutoFit/>
          </a:bodyPr>
          <a:lstStyle/>
          <a:p>
            <a:pPr marL="571500" marR="457200" indent="-571500" algn="r" rtl="1" fontAlgn="base">
              <a:lnSpc>
                <a:spcPct val="200000"/>
              </a:lnSpc>
              <a:spcBef>
                <a:spcPts val="0"/>
              </a:spcBef>
              <a:spcAft>
                <a:spcPts val="0"/>
              </a:spcAft>
              <a:buFont typeface="Wingdings" panose="05000000000000000000" pitchFamily="2" charset="2"/>
              <a:buChar char="ü"/>
            </a:pPr>
            <a:r>
              <a:rPr lang="ar-LB" sz="4400" b="0" i="0" u="none" strike="noStrike" dirty="0">
                <a:solidFill>
                  <a:srgbClr val="00B050"/>
                </a:solidFill>
                <a:effectLst/>
                <a:latin typeface="Times New Roman" panose="02020603050405020304" pitchFamily="18" charset="0"/>
              </a:rPr>
              <a:t>انقلب عليه الشعب </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أُخِذت المملكة منه   </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تولّى أولاده الحكم</a:t>
            </a:r>
            <a:endParaRPr lang="ar-LB" sz="4400" b="0" i="0" u="none" strike="noStrike" dirty="0">
              <a:solidFill>
                <a:srgbClr val="000000"/>
              </a:solidFill>
              <a:effectLst/>
              <a:latin typeface="Arial" panose="020B0604020202020204" pitchFamily="34" charset="0"/>
            </a:endParaRPr>
          </a:p>
        </p:txBody>
      </p:sp>
    </p:spTree>
    <p:extLst>
      <p:ext uri="{BB962C8B-B14F-4D97-AF65-F5344CB8AC3E}">
        <p14:creationId xmlns:p14="http://schemas.microsoft.com/office/powerpoint/2010/main" val="258887969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25544" y="591685"/>
            <a:ext cx="11012709" cy="1754326"/>
          </a:xfrm>
          <a:prstGeom prst="rect">
            <a:avLst/>
          </a:prstGeom>
        </p:spPr>
        <p:txBody>
          <a:bodyPr wrap="square">
            <a:spAutoFit/>
          </a:bodyPr>
          <a:lstStyle/>
          <a:p>
            <a:pPr algn="ctr" rtl="1"/>
            <a:r>
              <a:rPr lang="en-US" sz="5400" b="1" dirty="0">
                <a:solidFill>
                  <a:srgbClr val="002060"/>
                </a:solidFill>
              </a:rPr>
              <a:t>٤</a:t>
            </a:r>
            <a:r>
              <a:rPr lang="ar-LB" sz="5400" b="1" dirty="0">
                <a:solidFill>
                  <a:srgbClr val="002060"/>
                </a:solidFill>
              </a:rPr>
              <a:t>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ماذا كان على شاول أن يفعل عندما عصى الله؟</a:t>
            </a:r>
            <a:endParaRPr lang="ar-LB" sz="5400" b="1" dirty="0">
              <a:solidFill>
                <a:srgbClr val="002060"/>
              </a:solidFill>
            </a:endParaRPr>
          </a:p>
        </p:txBody>
      </p:sp>
      <p:sp>
        <p:nvSpPr>
          <p:cNvPr id="3" name="TextBox 2">
            <a:extLst>
              <a:ext uri="{FF2B5EF4-FFF2-40B4-BE49-F238E27FC236}">
                <a16:creationId xmlns:a16="http://schemas.microsoft.com/office/drawing/2014/main" id="{0E1334A4-9828-479A-9388-80BCAC854B97}"/>
              </a:ext>
            </a:extLst>
          </p:cNvPr>
          <p:cNvSpPr txBox="1"/>
          <p:nvPr/>
        </p:nvSpPr>
        <p:spPr>
          <a:xfrm>
            <a:off x="1476886" y="2105196"/>
            <a:ext cx="9989570" cy="3944862"/>
          </a:xfrm>
          <a:prstGeom prst="rect">
            <a:avLst/>
          </a:prstGeom>
          <a:noFill/>
        </p:spPr>
        <p:txBody>
          <a:bodyPr wrap="square" rtlCol="0">
            <a:spAutoFit/>
          </a:bodyPr>
          <a:lstStyle/>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يعترف بخطيَّته ويتوب </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يستمر في عصيانه لله، لأنَّ الله سيُسامحه</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يتنازل عن الحكم لغيره</a:t>
            </a:r>
          </a:p>
        </p:txBody>
      </p:sp>
    </p:spTree>
    <p:extLst>
      <p:ext uri="{BB962C8B-B14F-4D97-AF65-F5344CB8AC3E}">
        <p14:creationId xmlns:p14="http://schemas.microsoft.com/office/powerpoint/2010/main" val="8688800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25544" y="591685"/>
            <a:ext cx="11012709" cy="1754326"/>
          </a:xfrm>
          <a:prstGeom prst="rect">
            <a:avLst/>
          </a:prstGeom>
        </p:spPr>
        <p:txBody>
          <a:bodyPr wrap="square">
            <a:spAutoFit/>
          </a:bodyPr>
          <a:lstStyle/>
          <a:p>
            <a:pPr algn="ctr" rtl="1"/>
            <a:r>
              <a:rPr lang="en-US" sz="5400" b="1" dirty="0">
                <a:solidFill>
                  <a:srgbClr val="002060"/>
                </a:solidFill>
              </a:rPr>
              <a:t>٤</a:t>
            </a:r>
            <a:r>
              <a:rPr lang="ar-LB" sz="5400" b="1" dirty="0">
                <a:solidFill>
                  <a:srgbClr val="002060"/>
                </a:solidFill>
              </a:rPr>
              <a:t>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ماذا كان على شاول أن يفعل عندما عصى الله؟</a:t>
            </a:r>
            <a:endParaRPr lang="ar-LB" sz="5400" b="1" dirty="0">
              <a:solidFill>
                <a:srgbClr val="002060"/>
              </a:solidFill>
            </a:endParaRPr>
          </a:p>
        </p:txBody>
      </p:sp>
      <p:sp>
        <p:nvSpPr>
          <p:cNvPr id="3" name="TextBox 2">
            <a:extLst>
              <a:ext uri="{FF2B5EF4-FFF2-40B4-BE49-F238E27FC236}">
                <a16:creationId xmlns:a16="http://schemas.microsoft.com/office/drawing/2014/main" id="{0E1334A4-9828-479A-9388-80BCAC854B97}"/>
              </a:ext>
            </a:extLst>
          </p:cNvPr>
          <p:cNvSpPr txBox="1"/>
          <p:nvPr/>
        </p:nvSpPr>
        <p:spPr>
          <a:xfrm>
            <a:off x="1476886" y="2105196"/>
            <a:ext cx="9989570" cy="3944862"/>
          </a:xfrm>
          <a:prstGeom prst="rect">
            <a:avLst/>
          </a:prstGeom>
          <a:noFill/>
        </p:spPr>
        <p:txBody>
          <a:bodyPr wrap="square" rtlCol="0">
            <a:spAutoFit/>
          </a:bodyPr>
          <a:lstStyle/>
          <a:p>
            <a:pPr marL="571500" marR="457200" indent="-571500" algn="r" rtl="1" fontAlgn="base">
              <a:lnSpc>
                <a:spcPct val="200000"/>
              </a:lnSpc>
              <a:spcBef>
                <a:spcPts val="0"/>
              </a:spcBef>
              <a:spcAft>
                <a:spcPts val="0"/>
              </a:spcAft>
              <a:buFont typeface="Wingdings" panose="05000000000000000000" pitchFamily="2" charset="2"/>
              <a:buChar char="ü"/>
            </a:pPr>
            <a:r>
              <a:rPr lang="ar-LB" sz="4400" b="0" i="0" u="none" strike="noStrike" dirty="0">
                <a:solidFill>
                  <a:srgbClr val="00B050"/>
                </a:solidFill>
                <a:effectLst/>
                <a:latin typeface="Times New Roman" panose="02020603050405020304" pitchFamily="18" charset="0"/>
              </a:rPr>
              <a:t>يعترف بخطيَّته ويتوب </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يستمر في عصيانه لله، لأنَّ الله سيُسامحه</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يتنازل عن الحكم لغيره</a:t>
            </a:r>
          </a:p>
        </p:txBody>
      </p:sp>
    </p:spTree>
    <p:extLst>
      <p:ext uri="{BB962C8B-B14F-4D97-AF65-F5344CB8AC3E}">
        <p14:creationId xmlns:p14="http://schemas.microsoft.com/office/powerpoint/2010/main" val="154490801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142267" y="1997530"/>
            <a:ext cx="6659309" cy="363176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11500" b="1" dirty="0">
                <a:solidFill>
                  <a:srgbClr val="7030A0"/>
                </a:solidFill>
              </a:rPr>
              <a:t>أسئلة الدرس العاشر</a:t>
            </a:r>
            <a:endParaRPr lang="ar-SA" sz="11500" b="1" dirty="0">
              <a:ln/>
              <a:solidFill>
                <a:srgbClr val="7030A0"/>
              </a:solidFill>
              <a:latin typeface="Tahoma" panose="020B0604030504040204" pitchFamily="34" charset="0"/>
              <a:ea typeface="Tahoma" panose="020B0604030504040204" pitchFamily="34" charset="0"/>
            </a:endParaRPr>
          </a:p>
        </p:txBody>
      </p:sp>
      <p:pic>
        <p:nvPicPr>
          <p:cNvPr id="2" name="Picture 1">
            <a:extLst>
              <a:ext uri="{FF2B5EF4-FFF2-40B4-BE49-F238E27FC236}">
                <a16:creationId xmlns:a16="http://schemas.microsoft.com/office/drawing/2014/main" id="{97E327D7-86A3-1745-AA89-288CC75356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13405509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40360238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87712" y="553661"/>
            <a:ext cx="11012709" cy="1754326"/>
          </a:xfrm>
          <a:prstGeom prst="rect">
            <a:avLst/>
          </a:prstGeom>
        </p:spPr>
        <p:txBody>
          <a:bodyPr wrap="square">
            <a:spAutoFit/>
          </a:bodyPr>
          <a:lstStyle/>
          <a:p>
            <a:pPr algn="ctr" rtl="1"/>
            <a:r>
              <a:rPr lang="ar-LB" sz="5400" b="1" dirty="0">
                <a:solidFill>
                  <a:srgbClr val="002060"/>
                </a:solidFill>
              </a:rPr>
              <a:t>١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أكمل العبارة التالية، إن الله ...... إلى ..... أما ..... فينظر إلى ....</a:t>
            </a:r>
          </a:p>
        </p:txBody>
      </p:sp>
      <p:sp>
        <p:nvSpPr>
          <p:cNvPr id="3" name="TextBox 2">
            <a:extLst>
              <a:ext uri="{FF2B5EF4-FFF2-40B4-BE49-F238E27FC236}">
                <a16:creationId xmlns:a16="http://schemas.microsoft.com/office/drawing/2014/main" id="{0E1334A4-9828-479A-9388-80BCAC854B97}"/>
              </a:ext>
            </a:extLst>
          </p:cNvPr>
          <p:cNvSpPr txBox="1"/>
          <p:nvPr/>
        </p:nvSpPr>
        <p:spPr>
          <a:xfrm>
            <a:off x="265043" y="2416241"/>
            <a:ext cx="11370432" cy="3594638"/>
          </a:xfrm>
          <a:prstGeom prst="rect">
            <a:avLst/>
          </a:prstGeom>
          <a:noFill/>
        </p:spPr>
        <p:txBody>
          <a:bodyPr wrap="square" rtlCol="0">
            <a:spAutoFit/>
          </a:bodyPr>
          <a:lstStyle/>
          <a:p>
            <a:pPr marL="285750" marR="45720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ينظر إلى الخارج، أما الإنسان فينظر الى القلب.</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ينظر إلى المستقبل، أما الناس فينظرون إلى الحاضر.</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ينظر إلى القلب، وأما الإنسان فينظر إلى العينين.</a:t>
            </a:r>
          </a:p>
        </p:txBody>
      </p:sp>
    </p:spTree>
    <p:extLst>
      <p:ext uri="{BB962C8B-B14F-4D97-AF65-F5344CB8AC3E}">
        <p14:creationId xmlns:p14="http://schemas.microsoft.com/office/powerpoint/2010/main" val="38056953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87712" y="553661"/>
            <a:ext cx="11012709" cy="1754326"/>
          </a:xfrm>
          <a:prstGeom prst="rect">
            <a:avLst/>
          </a:prstGeom>
        </p:spPr>
        <p:txBody>
          <a:bodyPr wrap="square">
            <a:spAutoFit/>
          </a:bodyPr>
          <a:lstStyle/>
          <a:p>
            <a:pPr algn="ctr" rtl="1"/>
            <a:r>
              <a:rPr lang="ar-LB" sz="5400" b="1" dirty="0">
                <a:solidFill>
                  <a:srgbClr val="002060"/>
                </a:solidFill>
              </a:rPr>
              <a:t>١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أكمل العبارة التالية، إن الله ...... إلى ..... أما ..... فينظر إلى ....</a:t>
            </a:r>
          </a:p>
        </p:txBody>
      </p:sp>
      <p:sp>
        <p:nvSpPr>
          <p:cNvPr id="3" name="TextBox 2">
            <a:extLst>
              <a:ext uri="{FF2B5EF4-FFF2-40B4-BE49-F238E27FC236}">
                <a16:creationId xmlns:a16="http://schemas.microsoft.com/office/drawing/2014/main" id="{0E1334A4-9828-479A-9388-80BCAC854B97}"/>
              </a:ext>
            </a:extLst>
          </p:cNvPr>
          <p:cNvSpPr txBox="1"/>
          <p:nvPr/>
        </p:nvSpPr>
        <p:spPr>
          <a:xfrm>
            <a:off x="265043" y="2416241"/>
            <a:ext cx="11370432" cy="3594638"/>
          </a:xfrm>
          <a:prstGeom prst="rect">
            <a:avLst/>
          </a:prstGeom>
          <a:noFill/>
        </p:spPr>
        <p:txBody>
          <a:bodyPr wrap="square" rtlCol="0">
            <a:spAutoFit/>
          </a:bodyPr>
          <a:lstStyle/>
          <a:p>
            <a:pPr marL="285750" marR="45720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ينظر إلى الخارج، أما الإنسان فينظر الى القلب.</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Times New Roman" panose="02020603050405020304" pitchFamily="18" charset="0"/>
              </a:rPr>
              <a:t>ينظر إلى المستقبل، أما الناس فينظرون إلى الحاضر.</a:t>
            </a:r>
          </a:p>
          <a:p>
            <a:pPr marL="571500" marR="457200" indent="-571500" algn="r" rtl="1" fontAlgn="base">
              <a:lnSpc>
                <a:spcPct val="200000"/>
              </a:lnSpc>
              <a:spcBef>
                <a:spcPts val="0"/>
              </a:spcBef>
              <a:spcAft>
                <a:spcPts val="0"/>
              </a:spcAft>
              <a:buFont typeface="Wingdings" panose="05000000000000000000" pitchFamily="2" charset="2"/>
              <a:buChar char="ü"/>
            </a:pPr>
            <a:r>
              <a:rPr lang="ar-LB" sz="4000" b="0" i="0" u="none" strike="noStrike" dirty="0">
                <a:solidFill>
                  <a:srgbClr val="00B050"/>
                </a:solidFill>
                <a:effectLst/>
                <a:latin typeface="Times New Roman" panose="02020603050405020304" pitchFamily="18" charset="0"/>
              </a:rPr>
              <a:t>ينظر إلى القلب، وأما الإنسان فينظر إلى العينين.</a:t>
            </a:r>
          </a:p>
        </p:txBody>
      </p:sp>
    </p:spTree>
    <p:extLst>
      <p:ext uri="{BB962C8B-B14F-4D97-AF65-F5344CB8AC3E}">
        <p14:creationId xmlns:p14="http://schemas.microsoft.com/office/powerpoint/2010/main" val="197946566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79761" y="717563"/>
            <a:ext cx="11012709" cy="1631216"/>
          </a:xfrm>
          <a:prstGeom prst="rect">
            <a:avLst/>
          </a:prstGeom>
        </p:spPr>
        <p:txBody>
          <a:bodyPr wrap="square">
            <a:spAutoFit/>
          </a:bodyPr>
          <a:lstStyle/>
          <a:p>
            <a:pPr algn="ctr" rtl="1"/>
            <a:r>
              <a:rPr lang="ar-LB" sz="5000" b="1" dirty="0">
                <a:solidFill>
                  <a:srgbClr val="002060"/>
                </a:solidFill>
              </a:rPr>
              <a:t>٢ </a:t>
            </a:r>
            <a:r>
              <a:rPr lang="en-US" sz="5000" b="1" dirty="0">
                <a:solidFill>
                  <a:srgbClr val="002060"/>
                </a:solidFill>
              </a:rPr>
              <a:t> -</a:t>
            </a:r>
            <a:r>
              <a:rPr lang="ar-LB" sz="5000" b="1" i="0" u="none" strike="noStrike" dirty="0">
                <a:solidFill>
                  <a:srgbClr val="002060"/>
                </a:solidFill>
                <a:effectLst/>
                <a:latin typeface="Times New Roman" panose="02020603050405020304" pitchFamily="18" charset="0"/>
              </a:rPr>
              <a:t>لماذا اختار الله داود على الرغم من أنَّه أصغر واحد بين إخوته؟</a:t>
            </a:r>
          </a:p>
        </p:txBody>
      </p:sp>
      <p:sp>
        <p:nvSpPr>
          <p:cNvPr id="3" name="TextBox 2">
            <a:extLst>
              <a:ext uri="{FF2B5EF4-FFF2-40B4-BE49-F238E27FC236}">
                <a16:creationId xmlns:a16="http://schemas.microsoft.com/office/drawing/2014/main" id="{0E1334A4-9828-479A-9388-80BCAC854B97}"/>
              </a:ext>
            </a:extLst>
          </p:cNvPr>
          <p:cNvSpPr txBox="1"/>
          <p:nvPr/>
        </p:nvSpPr>
        <p:spPr>
          <a:xfrm>
            <a:off x="2009049" y="2320675"/>
            <a:ext cx="9503190" cy="3944862"/>
          </a:xfrm>
          <a:prstGeom prst="rect">
            <a:avLst/>
          </a:prstGeom>
          <a:noFill/>
        </p:spPr>
        <p:txBody>
          <a:bodyPr wrap="square" rtlCol="0">
            <a:spAutoFit/>
          </a:bodyPr>
          <a:lstStyle/>
          <a:p>
            <a:pPr marL="571500" marR="457200" indent="-57150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لأن الله رآه جميلاً ووسيمًا</a:t>
            </a:r>
          </a:p>
          <a:p>
            <a:pPr marL="571500" marR="457200" indent="-57150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لأن الله رآه ذكيًّا</a:t>
            </a:r>
          </a:p>
          <a:p>
            <a:pPr marL="571500" marR="457200" indent="-57150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لأن الله نظر إلى قلبه </a:t>
            </a:r>
          </a:p>
        </p:txBody>
      </p:sp>
    </p:spTree>
    <p:extLst>
      <p:ext uri="{BB962C8B-B14F-4D97-AF65-F5344CB8AC3E}">
        <p14:creationId xmlns:p14="http://schemas.microsoft.com/office/powerpoint/2010/main" val="40095461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79761" y="717563"/>
            <a:ext cx="11012709" cy="1631216"/>
          </a:xfrm>
          <a:prstGeom prst="rect">
            <a:avLst/>
          </a:prstGeom>
        </p:spPr>
        <p:txBody>
          <a:bodyPr wrap="square">
            <a:spAutoFit/>
          </a:bodyPr>
          <a:lstStyle/>
          <a:p>
            <a:pPr algn="ctr" rtl="1"/>
            <a:r>
              <a:rPr lang="ar-LB" sz="5000" b="1" dirty="0">
                <a:solidFill>
                  <a:srgbClr val="002060"/>
                </a:solidFill>
              </a:rPr>
              <a:t>٢ </a:t>
            </a:r>
            <a:r>
              <a:rPr lang="en-US" sz="5000" b="1" dirty="0">
                <a:solidFill>
                  <a:srgbClr val="002060"/>
                </a:solidFill>
              </a:rPr>
              <a:t> -</a:t>
            </a:r>
            <a:r>
              <a:rPr lang="ar-LB" sz="5000" b="1" i="0" u="none" strike="noStrike" dirty="0">
                <a:solidFill>
                  <a:srgbClr val="002060"/>
                </a:solidFill>
                <a:effectLst/>
                <a:latin typeface="Times New Roman" panose="02020603050405020304" pitchFamily="18" charset="0"/>
              </a:rPr>
              <a:t>لماذا اختار الله داود على الرغم من أنَّه أصغر واحد بين إخوته؟</a:t>
            </a:r>
          </a:p>
        </p:txBody>
      </p:sp>
      <p:sp>
        <p:nvSpPr>
          <p:cNvPr id="3" name="TextBox 2">
            <a:extLst>
              <a:ext uri="{FF2B5EF4-FFF2-40B4-BE49-F238E27FC236}">
                <a16:creationId xmlns:a16="http://schemas.microsoft.com/office/drawing/2014/main" id="{0E1334A4-9828-479A-9388-80BCAC854B97}"/>
              </a:ext>
            </a:extLst>
          </p:cNvPr>
          <p:cNvSpPr txBox="1"/>
          <p:nvPr/>
        </p:nvSpPr>
        <p:spPr>
          <a:xfrm>
            <a:off x="2009049" y="2320675"/>
            <a:ext cx="9503190" cy="3944862"/>
          </a:xfrm>
          <a:prstGeom prst="rect">
            <a:avLst/>
          </a:prstGeom>
          <a:noFill/>
        </p:spPr>
        <p:txBody>
          <a:bodyPr wrap="square" rtlCol="0">
            <a:spAutoFit/>
          </a:bodyPr>
          <a:lstStyle/>
          <a:p>
            <a:pPr marL="571500" marR="457200" indent="-57150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لأن الله رآه جميلاً ووسيمًا</a:t>
            </a:r>
          </a:p>
          <a:p>
            <a:pPr marL="571500" marR="457200" indent="-571500" algn="r" rtl="1" fontAlgn="base">
              <a:lnSpc>
                <a:spcPct val="200000"/>
              </a:lnSpc>
              <a:spcBef>
                <a:spcPts val="0"/>
              </a:spcBef>
              <a:spcAft>
                <a:spcPts val="0"/>
              </a:spcAft>
              <a:buFont typeface="Wingdings" panose="05000000000000000000" pitchFamily="2" charset="2"/>
              <a:buChar char="q"/>
            </a:pPr>
            <a:r>
              <a:rPr lang="ar-LB" sz="4400" b="0" i="0" u="none" strike="noStrike" dirty="0">
                <a:solidFill>
                  <a:srgbClr val="000000"/>
                </a:solidFill>
                <a:effectLst/>
                <a:latin typeface="Times New Roman" panose="02020603050405020304" pitchFamily="18" charset="0"/>
              </a:rPr>
              <a:t>لأن الله رآه ذكيًّا</a:t>
            </a:r>
          </a:p>
          <a:p>
            <a:pPr marL="571500" marR="457200" indent="-571500" algn="r" rtl="1" fontAlgn="base">
              <a:lnSpc>
                <a:spcPct val="200000"/>
              </a:lnSpc>
              <a:spcBef>
                <a:spcPts val="0"/>
              </a:spcBef>
              <a:spcAft>
                <a:spcPts val="0"/>
              </a:spcAft>
              <a:buFont typeface="Wingdings" panose="05000000000000000000" pitchFamily="2" charset="2"/>
              <a:buChar char="ü"/>
            </a:pPr>
            <a:r>
              <a:rPr lang="ar-LB" sz="4400" b="0" i="0" u="none" strike="noStrike" dirty="0">
                <a:solidFill>
                  <a:srgbClr val="00B050"/>
                </a:solidFill>
                <a:effectLst/>
                <a:latin typeface="Times New Roman" panose="02020603050405020304" pitchFamily="18" charset="0"/>
              </a:rPr>
              <a:t>لأن الله نظر إلى قلبه </a:t>
            </a:r>
          </a:p>
        </p:txBody>
      </p:sp>
    </p:spTree>
    <p:extLst>
      <p:ext uri="{BB962C8B-B14F-4D97-AF65-F5344CB8AC3E}">
        <p14:creationId xmlns:p14="http://schemas.microsoft.com/office/powerpoint/2010/main" val="373547995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198023" y="1775918"/>
            <a:ext cx="6659309" cy="363176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11500" b="1" dirty="0">
                <a:solidFill>
                  <a:srgbClr val="7030A0"/>
                </a:solidFill>
              </a:rPr>
              <a:t>أسئلة الدرس </a:t>
            </a:r>
            <a:r>
              <a:rPr lang="ar-LB" sz="11500" b="1" i="0" u="none" strike="noStrike" dirty="0">
                <a:solidFill>
                  <a:srgbClr val="7030A0"/>
                </a:solidFill>
                <a:effectLst/>
                <a:latin typeface="Times New Roman" panose="02020603050405020304" pitchFamily="18" charset="0"/>
              </a:rPr>
              <a:t>الحادي عشر </a:t>
            </a:r>
            <a:endParaRPr lang="ar-SA" sz="11500" b="1" dirty="0">
              <a:ln/>
              <a:solidFill>
                <a:srgbClr val="7030A0"/>
              </a:solidFill>
              <a:latin typeface="Tahoma" panose="020B0604030504040204" pitchFamily="34" charset="0"/>
              <a:ea typeface="Tahoma" panose="020B0604030504040204" pitchFamily="34" charset="0"/>
            </a:endParaRPr>
          </a:p>
        </p:txBody>
      </p:sp>
      <p:pic>
        <p:nvPicPr>
          <p:cNvPr id="2" name="Picture 1">
            <a:extLst>
              <a:ext uri="{FF2B5EF4-FFF2-40B4-BE49-F238E27FC236}">
                <a16:creationId xmlns:a16="http://schemas.microsoft.com/office/drawing/2014/main" id="{E068A05F-F804-EB3D-6FF4-C685D8E6D08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407216590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14248" y="806000"/>
            <a:ext cx="11012709" cy="923330"/>
          </a:xfrm>
          <a:prstGeom prst="rect">
            <a:avLst/>
          </a:prstGeom>
        </p:spPr>
        <p:txBody>
          <a:bodyPr wrap="square">
            <a:spAutoFit/>
          </a:bodyPr>
          <a:lstStyle/>
          <a:p>
            <a:pPr algn="ctr" rtl="1"/>
            <a:r>
              <a:rPr lang="ar-LB" sz="5400" b="1" dirty="0">
                <a:solidFill>
                  <a:srgbClr val="002060"/>
                </a:solidFill>
              </a:rPr>
              <a:t>١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أين كان يجتمع شعب الله؟</a:t>
            </a:r>
          </a:p>
        </p:txBody>
      </p:sp>
      <p:sp>
        <p:nvSpPr>
          <p:cNvPr id="3" name="TextBox 2">
            <a:extLst>
              <a:ext uri="{FF2B5EF4-FFF2-40B4-BE49-F238E27FC236}">
                <a16:creationId xmlns:a16="http://schemas.microsoft.com/office/drawing/2014/main" id="{0E1334A4-9828-479A-9388-80BCAC854B97}"/>
              </a:ext>
            </a:extLst>
          </p:cNvPr>
          <p:cNvSpPr txBox="1"/>
          <p:nvPr/>
        </p:nvSpPr>
        <p:spPr>
          <a:xfrm>
            <a:off x="61013" y="1875245"/>
            <a:ext cx="11370432" cy="3944862"/>
          </a:xfrm>
          <a:prstGeom prst="rect">
            <a:avLst/>
          </a:prstGeom>
          <a:noFill/>
        </p:spPr>
        <p:txBody>
          <a:bodyPr wrap="square" rtlCol="0">
            <a:spAutoFit/>
          </a:bodyPr>
          <a:lstStyle/>
          <a:p>
            <a:pPr marL="285750" marR="457200" indent="-285750" algn="r" rtl="1" fontAlgn="base">
              <a:lnSpc>
                <a:spcPct val="200000"/>
              </a:lnSpc>
              <a:spcBef>
                <a:spcPts val="0"/>
              </a:spcBef>
              <a:spcAft>
                <a:spcPts val="0"/>
              </a:spcAft>
              <a:buFont typeface="Wingdings" panose="05000000000000000000" pitchFamily="2" charset="2"/>
              <a:buChar char="q"/>
            </a:pPr>
            <a:r>
              <a:rPr lang="ar-LB" sz="4400" i="0" u="none" strike="noStrike" dirty="0">
                <a:solidFill>
                  <a:srgbClr val="000000"/>
                </a:solidFill>
                <a:effectLst/>
                <a:latin typeface="Times New Roman" panose="02020603050405020304" pitchFamily="18" charset="0"/>
              </a:rPr>
              <a:t>في الكنيسة </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400" i="0" u="none" strike="noStrike" dirty="0">
                <a:solidFill>
                  <a:srgbClr val="000000"/>
                </a:solidFill>
                <a:effectLst/>
                <a:latin typeface="Times New Roman" panose="02020603050405020304" pitchFamily="18" charset="0"/>
              </a:rPr>
              <a:t>في الهيكل </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400" i="0" u="none" strike="noStrike" dirty="0">
                <a:solidFill>
                  <a:srgbClr val="000000"/>
                </a:solidFill>
                <a:effectLst/>
                <a:latin typeface="Times New Roman" panose="02020603050405020304" pitchFamily="18" charset="0"/>
              </a:rPr>
              <a:t>في خيمة الاجتماع</a:t>
            </a:r>
          </a:p>
        </p:txBody>
      </p:sp>
    </p:spTree>
    <p:extLst>
      <p:ext uri="{BB962C8B-B14F-4D97-AF65-F5344CB8AC3E}">
        <p14:creationId xmlns:p14="http://schemas.microsoft.com/office/powerpoint/2010/main" val="30596596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914248" y="806000"/>
            <a:ext cx="11012709" cy="923330"/>
          </a:xfrm>
          <a:prstGeom prst="rect">
            <a:avLst/>
          </a:prstGeom>
        </p:spPr>
        <p:txBody>
          <a:bodyPr wrap="square">
            <a:spAutoFit/>
          </a:bodyPr>
          <a:lstStyle/>
          <a:p>
            <a:pPr algn="ctr" rtl="1"/>
            <a:r>
              <a:rPr lang="ar-LB" sz="5400" b="1" dirty="0">
                <a:solidFill>
                  <a:srgbClr val="002060"/>
                </a:solidFill>
              </a:rPr>
              <a:t>١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أين كان يجتمع شعب الله؟</a:t>
            </a:r>
          </a:p>
        </p:txBody>
      </p:sp>
      <p:sp>
        <p:nvSpPr>
          <p:cNvPr id="3" name="TextBox 2">
            <a:extLst>
              <a:ext uri="{FF2B5EF4-FFF2-40B4-BE49-F238E27FC236}">
                <a16:creationId xmlns:a16="http://schemas.microsoft.com/office/drawing/2014/main" id="{0E1334A4-9828-479A-9388-80BCAC854B97}"/>
              </a:ext>
            </a:extLst>
          </p:cNvPr>
          <p:cNvSpPr txBox="1"/>
          <p:nvPr/>
        </p:nvSpPr>
        <p:spPr>
          <a:xfrm>
            <a:off x="61013" y="1875245"/>
            <a:ext cx="11370432" cy="3944862"/>
          </a:xfrm>
          <a:prstGeom prst="rect">
            <a:avLst/>
          </a:prstGeom>
          <a:noFill/>
        </p:spPr>
        <p:txBody>
          <a:bodyPr wrap="square" rtlCol="0">
            <a:spAutoFit/>
          </a:bodyPr>
          <a:lstStyle/>
          <a:p>
            <a:pPr marL="285750" marR="457200" indent="-285750" algn="r" rtl="1" fontAlgn="base">
              <a:lnSpc>
                <a:spcPct val="200000"/>
              </a:lnSpc>
              <a:spcBef>
                <a:spcPts val="0"/>
              </a:spcBef>
              <a:spcAft>
                <a:spcPts val="0"/>
              </a:spcAft>
              <a:buFont typeface="Wingdings" panose="05000000000000000000" pitchFamily="2" charset="2"/>
              <a:buChar char="q"/>
            </a:pPr>
            <a:r>
              <a:rPr lang="ar-LB" sz="4400" i="0" u="none" strike="noStrike" dirty="0">
                <a:solidFill>
                  <a:srgbClr val="000000"/>
                </a:solidFill>
                <a:effectLst/>
                <a:latin typeface="Times New Roman" panose="02020603050405020304" pitchFamily="18" charset="0"/>
              </a:rPr>
              <a:t>في الكنيسة </a:t>
            </a:r>
          </a:p>
          <a:p>
            <a:pPr marL="285750" marR="457200" indent="-285750" algn="r" rtl="1" fontAlgn="base">
              <a:lnSpc>
                <a:spcPct val="200000"/>
              </a:lnSpc>
              <a:spcBef>
                <a:spcPts val="0"/>
              </a:spcBef>
              <a:spcAft>
                <a:spcPts val="0"/>
              </a:spcAft>
              <a:buFont typeface="Wingdings" panose="05000000000000000000" pitchFamily="2" charset="2"/>
              <a:buChar char="q"/>
            </a:pPr>
            <a:r>
              <a:rPr lang="ar-LB" sz="4400" i="0" u="none" strike="noStrike" dirty="0">
                <a:solidFill>
                  <a:srgbClr val="000000"/>
                </a:solidFill>
                <a:effectLst/>
                <a:latin typeface="Times New Roman" panose="02020603050405020304" pitchFamily="18" charset="0"/>
              </a:rPr>
              <a:t>في الهيكل </a:t>
            </a:r>
          </a:p>
          <a:p>
            <a:pPr marL="571500" marR="457200" indent="-571500" algn="r" rtl="1" fontAlgn="base">
              <a:lnSpc>
                <a:spcPct val="200000"/>
              </a:lnSpc>
              <a:spcBef>
                <a:spcPts val="0"/>
              </a:spcBef>
              <a:spcAft>
                <a:spcPts val="0"/>
              </a:spcAft>
              <a:buFont typeface="Wingdings" panose="05000000000000000000" pitchFamily="2" charset="2"/>
              <a:buChar char="ü"/>
            </a:pPr>
            <a:r>
              <a:rPr lang="ar-LB" sz="4400" i="0" u="none" strike="noStrike" dirty="0">
                <a:solidFill>
                  <a:srgbClr val="00B050"/>
                </a:solidFill>
                <a:effectLst/>
                <a:latin typeface="Times New Roman" panose="02020603050405020304" pitchFamily="18" charset="0"/>
              </a:rPr>
              <a:t>في خيمة الاجتماع</a:t>
            </a:r>
          </a:p>
        </p:txBody>
      </p:sp>
    </p:spTree>
    <p:extLst>
      <p:ext uri="{BB962C8B-B14F-4D97-AF65-F5344CB8AC3E}">
        <p14:creationId xmlns:p14="http://schemas.microsoft.com/office/powerpoint/2010/main" val="6894777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79761" y="717563"/>
            <a:ext cx="11012709" cy="923330"/>
          </a:xfrm>
          <a:prstGeom prst="rect">
            <a:avLst/>
          </a:prstGeom>
        </p:spPr>
        <p:txBody>
          <a:bodyPr wrap="square">
            <a:spAutoFit/>
          </a:bodyPr>
          <a:lstStyle/>
          <a:p>
            <a:pPr algn="ctr" rtl="1"/>
            <a:r>
              <a:rPr lang="ar-LB" sz="5400" b="1" dirty="0">
                <a:solidFill>
                  <a:srgbClr val="002060"/>
                </a:solidFill>
              </a:rPr>
              <a:t>٢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ما هي الآية الصحيحة؟</a:t>
            </a:r>
          </a:p>
        </p:txBody>
      </p:sp>
      <p:sp>
        <p:nvSpPr>
          <p:cNvPr id="3" name="TextBox 2">
            <a:extLst>
              <a:ext uri="{FF2B5EF4-FFF2-40B4-BE49-F238E27FC236}">
                <a16:creationId xmlns:a16="http://schemas.microsoft.com/office/drawing/2014/main" id="{0E1334A4-9828-479A-9388-80BCAC854B97}"/>
              </a:ext>
            </a:extLst>
          </p:cNvPr>
          <p:cNvSpPr txBox="1"/>
          <p:nvPr/>
        </p:nvSpPr>
        <p:spPr>
          <a:xfrm>
            <a:off x="1242205" y="2135849"/>
            <a:ext cx="10559557" cy="3592522"/>
          </a:xfrm>
          <a:prstGeom prst="rect">
            <a:avLst/>
          </a:prstGeom>
          <a:noFill/>
        </p:spPr>
        <p:txBody>
          <a:bodyPr wrap="square" rtlCol="0">
            <a:spAutoFit/>
          </a:bodyPr>
          <a:lstStyle/>
          <a:p>
            <a:pPr marL="1028700" indent="-571500" algn="r" rtl="1">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Arial" panose="020B0604020202020204" pitchFamily="34" charset="0"/>
              </a:rPr>
              <a:t>"مَا أَحْلَى مَسَاكِنَكَ يَا رَبَّ الْجُنُودِ" (مزمور </a:t>
            </a:r>
            <a:r>
              <a:rPr lang="en-US" sz="4000" b="0" i="0" dirty="0">
                <a:solidFill>
                  <a:srgbClr val="000000"/>
                </a:solidFill>
                <a:effectLst/>
                <a:latin typeface="Tahoma" panose="020B0604030504040204" pitchFamily="34" charset="0"/>
              </a:rPr>
              <a:t>٨٦: ١</a:t>
            </a:r>
            <a:r>
              <a:rPr lang="ar-LB" sz="4000" b="0" i="0" u="none" strike="noStrike" dirty="0">
                <a:solidFill>
                  <a:srgbClr val="000000"/>
                </a:solidFill>
                <a:effectLst/>
                <a:latin typeface="Arial" panose="020B0604020202020204" pitchFamily="34" charset="0"/>
              </a:rPr>
              <a:t>).</a:t>
            </a:r>
            <a:endParaRPr lang="ar-LB" sz="4000" b="0" dirty="0">
              <a:effectLst/>
            </a:endParaRPr>
          </a:p>
          <a:p>
            <a:pPr marL="1028700" indent="-571500" algn="r" rtl="1">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Arial" panose="020B0604020202020204" pitchFamily="34" charset="0"/>
              </a:rPr>
              <a:t>"مَا أَحْلَى مَكانك يَا الله الْجُنُودِ" (مزمور </a:t>
            </a:r>
            <a:r>
              <a:rPr lang="en-US" sz="4000" b="0" i="0" dirty="0">
                <a:solidFill>
                  <a:srgbClr val="000000"/>
                </a:solidFill>
                <a:effectLst/>
                <a:latin typeface="Tahoma" panose="020B0604030504040204" pitchFamily="34" charset="0"/>
              </a:rPr>
              <a:t>٨٤: ١</a:t>
            </a:r>
            <a:r>
              <a:rPr lang="ar-LB" sz="4000" b="0" i="0" u="none" strike="noStrike" dirty="0">
                <a:solidFill>
                  <a:srgbClr val="000000"/>
                </a:solidFill>
                <a:effectLst/>
                <a:latin typeface="Arial" panose="020B0604020202020204" pitchFamily="34" charset="0"/>
              </a:rPr>
              <a:t>).</a:t>
            </a:r>
            <a:endParaRPr lang="ar-LB" sz="4000" b="0" dirty="0">
              <a:effectLst/>
            </a:endParaRPr>
          </a:p>
          <a:p>
            <a:pPr marL="1028700" indent="-571500" algn="r" rtl="1">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Arial" panose="020B0604020202020204" pitchFamily="34" charset="0"/>
              </a:rPr>
              <a:t>"مَا أَحْلَى مَسَاكِنَكَ يَا رَبَّ الْجُنُودِ" (مزمور</a:t>
            </a:r>
            <a:r>
              <a:rPr lang="en-US" sz="4000" b="0" i="0" dirty="0">
                <a:solidFill>
                  <a:srgbClr val="000000"/>
                </a:solidFill>
                <a:effectLst/>
                <a:latin typeface="Tahoma" panose="020B0604030504040204" pitchFamily="34" charset="0"/>
              </a:rPr>
              <a:t>٨٤ : ١</a:t>
            </a:r>
            <a:r>
              <a:rPr lang="ar-LB" sz="4000" b="0" i="0" u="none" strike="noStrike" dirty="0">
                <a:solidFill>
                  <a:srgbClr val="000000"/>
                </a:solidFill>
                <a:effectLst/>
                <a:latin typeface="Arial" panose="020B0604020202020204" pitchFamily="34" charset="0"/>
              </a:rPr>
              <a:t>).</a:t>
            </a:r>
            <a:endParaRPr lang="ar-LB" sz="4000" b="0" dirty="0">
              <a:effectLst/>
            </a:endParaRPr>
          </a:p>
        </p:txBody>
      </p:sp>
    </p:spTree>
    <p:extLst>
      <p:ext uri="{BB962C8B-B14F-4D97-AF65-F5344CB8AC3E}">
        <p14:creationId xmlns:p14="http://schemas.microsoft.com/office/powerpoint/2010/main" val="41099123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79761" y="717563"/>
            <a:ext cx="11012709" cy="923330"/>
          </a:xfrm>
          <a:prstGeom prst="rect">
            <a:avLst/>
          </a:prstGeom>
        </p:spPr>
        <p:txBody>
          <a:bodyPr wrap="square">
            <a:spAutoFit/>
          </a:bodyPr>
          <a:lstStyle/>
          <a:p>
            <a:pPr algn="ctr" rtl="1"/>
            <a:r>
              <a:rPr lang="ar-LB" sz="5400" b="1" dirty="0">
                <a:solidFill>
                  <a:srgbClr val="002060"/>
                </a:solidFill>
              </a:rPr>
              <a:t>٢ </a:t>
            </a:r>
            <a:r>
              <a:rPr lang="en-US" sz="5400" b="1" dirty="0">
                <a:solidFill>
                  <a:srgbClr val="002060"/>
                </a:solidFill>
              </a:rPr>
              <a:t> -</a:t>
            </a:r>
            <a:r>
              <a:rPr lang="ar-LB" sz="5400" b="1" i="0" u="none" strike="noStrike" dirty="0">
                <a:solidFill>
                  <a:srgbClr val="002060"/>
                </a:solidFill>
                <a:effectLst/>
                <a:latin typeface="Times New Roman" panose="02020603050405020304" pitchFamily="18" charset="0"/>
              </a:rPr>
              <a:t>ما هي الآية الصحيحة؟</a:t>
            </a:r>
          </a:p>
        </p:txBody>
      </p:sp>
      <p:sp>
        <p:nvSpPr>
          <p:cNvPr id="3" name="TextBox 2">
            <a:extLst>
              <a:ext uri="{FF2B5EF4-FFF2-40B4-BE49-F238E27FC236}">
                <a16:creationId xmlns:a16="http://schemas.microsoft.com/office/drawing/2014/main" id="{0E1334A4-9828-479A-9388-80BCAC854B97}"/>
              </a:ext>
            </a:extLst>
          </p:cNvPr>
          <p:cNvSpPr txBox="1"/>
          <p:nvPr/>
        </p:nvSpPr>
        <p:spPr>
          <a:xfrm>
            <a:off x="1242205" y="2135849"/>
            <a:ext cx="10559557" cy="3592522"/>
          </a:xfrm>
          <a:prstGeom prst="rect">
            <a:avLst/>
          </a:prstGeom>
          <a:noFill/>
        </p:spPr>
        <p:txBody>
          <a:bodyPr wrap="square" rtlCol="0">
            <a:spAutoFit/>
          </a:bodyPr>
          <a:lstStyle/>
          <a:p>
            <a:pPr marL="1028700" indent="-571500" algn="r" rtl="1">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Arial" panose="020B0604020202020204" pitchFamily="34" charset="0"/>
              </a:rPr>
              <a:t>"مَا أَحْلَى مَسَاكِنَكَ يَا رَبَّ الْجُنُودِ" (مزمور </a:t>
            </a:r>
            <a:r>
              <a:rPr lang="en-US" sz="4000" b="0" i="0" dirty="0">
                <a:solidFill>
                  <a:srgbClr val="000000"/>
                </a:solidFill>
                <a:effectLst/>
                <a:latin typeface="Tahoma" panose="020B0604030504040204" pitchFamily="34" charset="0"/>
              </a:rPr>
              <a:t>٨٦: ١</a:t>
            </a:r>
            <a:r>
              <a:rPr lang="ar-LB" sz="4000" b="0" i="0" u="none" strike="noStrike" dirty="0">
                <a:solidFill>
                  <a:srgbClr val="000000"/>
                </a:solidFill>
                <a:effectLst/>
                <a:latin typeface="Arial" panose="020B0604020202020204" pitchFamily="34" charset="0"/>
              </a:rPr>
              <a:t>).</a:t>
            </a:r>
            <a:endParaRPr lang="ar-LB" sz="4000" b="0" dirty="0">
              <a:effectLst/>
            </a:endParaRPr>
          </a:p>
          <a:p>
            <a:pPr marL="1028700" indent="-571500" algn="r" rtl="1">
              <a:lnSpc>
                <a:spcPct val="200000"/>
              </a:lnSpc>
              <a:spcBef>
                <a:spcPts val="0"/>
              </a:spcBef>
              <a:spcAft>
                <a:spcPts val="0"/>
              </a:spcAft>
              <a:buFont typeface="Wingdings" panose="05000000000000000000" pitchFamily="2" charset="2"/>
              <a:buChar char="q"/>
            </a:pPr>
            <a:r>
              <a:rPr lang="ar-LB" sz="4000" b="0" i="0" u="none" strike="noStrike" dirty="0">
                <a:solidFill>
                  <a:srgbClr val="000000"/>
                </a:solidFill>
                <a:effectLst/>
                <a:latin typeface="Arial" panose="020B0604020202020204" pitchFamily="34" charset="0"/>
              </a:rPr>
              <a:t>"مَا أَحْلَى مَكانك يَا الله الْجُنُودِ" (مزمور </a:t>
            </a:r>
            <a:r>
              <a:rPr lang="en-US" sz="4000" b="0" i="0" dirty="0">
                <a:solidFill>
                  <a:srgbClr val="000000"/>
                </a:solidFill>
                <a:effectLst/>
                <a:latin typeface="Tahoma" panose="020B0604030504040204" pitchFamily="34" charset="0"/>
              </a:rPr>
              <a:t>٨٤: ١</a:t>
            </a:r>
            <a:r>
              <a:rPr lang="ar-LB" sz="4000" b="0" i="0" u="none" strike="noStrike" dirty="0">
                <a:solidFill>
                  <a:srgbClr val="000000"/>
                </a:solidFill>
                <a:effectLst/>
                <a:latin typeface="Arial" panose="020B0604020202020204" pitchFamily="34" charset="0"/>
              </a:rPr>
              <a:t>).</a:t>
            </a:r>
            <a:endParaRPr lang="ar-LB" sz="4000" b="0" dirty="0">
              <a:effectLst/>
            </a:endParaRPr>
          </a:p>
          <a:p>
            <a:pPr marL="1028700" indent="-571500" algn="r" rtl="1">
              <a:lnSpc>
                <a:spcPct val="200000"/>
              </a:lnSpc>
              <a:spcBef>
                <a:spcPts val="0"/>
              </a:spcBef>
              <a:spcAft>
                <a:spcPts val="0"/>
              </a:spcAft>
              <a:buFont typeface="Wingdings" panose="05000000000000000000" pitchFamily="2" charset="2"/>
              <a:buChar char="ü"/>
            </a:pPr>
            <a:r>
              <a:rPr lang="ar-LB" sz="4000" b="0" i="0" u="none" strike="noStrike" dirty="0">
                <a:solidFill>
                  <a:srgbClr val="00B050"/>
                </a:solidFill>
                <a:effectLst/>
                <a:latin typeface="Arial" panose="020B0604020202020204" pitchFamily="34" charset="0"/>
              </a:rPr>
              <a:t>"مَا أَحْلَى مَسَاكِنَكَ يَا رَبَّ الْجُنُودِ" (مزمور</a:t>
            </a:r>
            <a:r>
              <a:rPr lang="en-US" sz="4000" b="0" i="0" dirty="0">
                <a:solidFill>
                  <a:srgbClr val="00B050"/>
                </a:solidFill>
                <a:effectLst/>
                <a:latin typeface="Tahoma" panose="020B0604030504040204" pitchFamily="34" charset="0"/>
              </a:rPr>
              <a:t>٨٤ : ١</a:t>
            </a:r>
            <a:r>
              <a:rPr lang="ar-LB" sz="4000" b="0" i="0" u="none" strike="noStrike" dirty="0">
                <a:solidFill>
                  <a:srgbClr val="00B050"/>
                </a:solidFill>
                <a:effectLst/>
                <a:latin typeface="Arial" panose="020B0604020202020204" pitchFamily="34" charset="0"/>
              </a:rPr>
              <a:t>).</a:t>
            </a:r>
            <a:endParaRPr lang="ar-LB" sz="4000" b="0" dirty="0">
              <a:solidFill>
                <a:srgbClr val="00B050"/>
              </a:solidFill>
              <a:effectLst/>
            </a:endParaRPr>
          </a:p>
        </p:txBody>
      </p:sp>
    </p:spTree>
    <p:extLst>
      <p:ext uri="{BB962C8B-B14F-4D97-AF65-F5344CB8AC3E}">
        <p14:creationId xmlns:p14="http://schemas.microsoft.com/office/powerpoint/2010/main" val="380082408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062564" y="1908321"/>
            <a:ext cx="6659309" cy="363176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11500" b="1" dirty="0">
                <a:solidFill>
                  <a:srgbClr val="7030A0"/>
                </a:solidFill>
              </a:rPr>
              <a:t>أسئلة الدرس </a:t>
            </a:r>
            <a:r>
              <a:rPr lang="ar-LB" sz="11500" b="1" i="0" u="none" strike="noStrike" dirty="0">
                <a:solidFill>
                  <a:srgbClr val="7030A0"/>
                </a:solidFill>
                <a:effectLst/>
                <a:latin typeface="Times New Roman" panose="02020603050405020304" pitchFamily="18" charset="0"/>
              </a:rPr>
              <a:t>الثاني عشر </a:t>
            </a:r>
            <a:endParaRPr lang="ar-SA" sz="11500" b="1" dirty="0">
              <a:ln/>
              <a:solidFill>
                <a:srgbClr val="7030A0"/>
              </a:solidFill>
              <a:latin typeface="Tahoma" panose="020B0604030504040204" pitchFamily="34" charset="0"/>
              <a:ea typeface="Tahoma" panose="020B0604030504040204" pitchFamily="34" charset="0"/>
            </a:endParaRPr>
          </a:p>
        </p:txBody>
      </p:sp>
      <p:pic>
        <p:nvPicPr>
          <p:cNvPr id="2" name="Picture 1">
            <a:extLst>
              <a:ext uri="{FF2B5EF4-FFF2-40B4-BE49-F238E27FC236}">
                <a16:creationId xmlns:a16="http://schemas.microsoft.com/office/drawing/2014/main" id="{0B4C2CCB-66A1-7B4F-88D2-AF47CADAE1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36412019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3757</TotalTime>
  <Words>4235</Words>
  <Application>Microsoft Macintosh PowerPoint</Application>
  <PresentationFormat>Widescreen</PresentationFormat>
  <Paragraphs>589</Paragraphs>
  <Slides>111</Slides>
  <Notes>22</Notes>
  <HiddenSlides>0</HiddenSlides>
  <MMClips>4</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111</vt:i4>
      </vt:variant>
    </vt:vector>
  </HeadingPairs>
  <TitlesOfParts>
    <vt:vector size="118" baseType="lpstr">
      <vt:lpstr>Arial</vt:lpstr>
      <vt:lpstr>Calibri</vt:lpstr>
      <vt:lpstr>Calibri Light</vt:lpstr>
      <vt:lpstr>Tahoma</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Sarah Hanna</cp:lastModifiedBy>
  <cp:revision>938</cp:revision>
  <dcterms:created xsi:type="dcterms:W3CDTF">2020-02-20T11:27:55Z</dcterms:created>
  <dcterms:modified xsi:type="dcterms:W3CDTF">2023-11-13T13:02:57Z</dcterms:modified>
</cp:coreProperties>
</file>